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38" y="-3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dirty="0"/>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430FAAE-EAEA-4E26-A1DA-C45AAD15CD58}" type="datetimeFigureOut">
              <a:rPr lang="en-GB" smtClean="0"/>
              <a:t>01/09/2014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B4B0B6E-5662-4250-97B9-A77626FF4E3E}" type="slidenum">
              <a:rPr lang="en-GB" smtClean="0"/>
              <a:t>‹#›</a:t>
            </a:fld>
            <a:endParaRPr lang="en-GB"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1430FAAE-EAEA-4E26-A1DA-C45AAD15CD58}" type="datetimeFigureOut">
              <a:rPr lang="en-GB" smtClean="0"/>
              <a:t>01/09/2014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B4B0B6E-5662-4250-97B9-A77626FF4E3E}" type="slidenum">
              <a:rPr lang="en-GB" smtClean="0"/>
              <a:t>‹#›</a:t>
            </a:fld>
            <a:endParaRPr lang="en-GB"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30FAAE-EAEA-4E26-A1DA-C45AAD15CD58}" type="datetimeFigureOut">
              <a:rPr lang="en-GB" smtClean="0"/>
              <a:t>01/09/2014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B4B0B6E-5662-4250-97B9-A77626FF4E3E}" type="slidenum">
              <a:rPr lang="en-GB" smtClean="0"/>
              <a:t>‹#›</a:t>
            </a:fld>
            <a:endParaRPr lang="en-GB"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430FAAE-EAEA-4E26-A1DA-C45AAD15CD58}" type="datetimeFigureOut">
              <a:rPr lang="en-GB" smtClean="0"/>
              <a:t>01/09/2014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B4B0B6E-5662-4250-97B9-A77626FF4E3E}" type="slidenum">
              <a:rPr lang="en-GB" smtClean="0"/>
              <a:t>‹#›</a:t>
            </a:fld>
            <a:endParaRPr lang="en-GB"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09442" y="1812927"/>
            <a:ext cx="3471277"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63280" y="1812927"/>
            <a:ext cx="347127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30FAAE-EAEA-4E26-A1DA-C45AAD15CD58}" type="datetimeFigureOut">
              <a:rPr lang="en-GB" smtClean="0"/>
              <a:t>01/09/2014</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8B4B0B6E-5662-4250-97B9-A77626FF4E3E}" type="slidenum">
              <a:rPr lang="en-GB" smtClean="0"/>
              <a:t>‹#›</a:t>
            </a:fld>
            <a:endParaRPr lang="en-GB"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30FAAE-EAEA-4E26-A1DA-C45AAD15CD58}" type="datetimeFigureOut">
              <a:rPr lang="en-GB" smtClean="0"/>
              <a:t>01/09/2014</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8B4B0B6E-5662-4250-97B9-A77626FF4E3E}" type="slidenum">
              <a:rPr lang="en-GB" smtClean="0"/>
              <a:t>‹#›</a:t>
            </a:fld>
            <a:endParaRPr lang="en-GB"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30FAAE-EAEA-4E26-A1DA-C45AAD15CD58}" type="datetimeFigureOut">
              <a:rPr lang="en-GB" smtClean="0"/>
              <a:t>01/09/2014</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8B4B0B6E-5662-4250-97B9-A77626FF4E3E}" type="slidenum">
              <a:rPr lang="en-GB" smtClean="0"/>
              <a:t>‹#›</a:t>
            </a:fld>
            <a:endParaRPr lang="en-GB"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30FAAE-EAEA-4E26-A1DA-C45AAD15CD58}" type="datetimeFigureOut">
              <a:rPr lang="en-GB" smtClean="0"/>
              <a:t>01/09/2014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B4B0B6E-5662-4250-97B9-A77626FF4E3E}" type="slidenum">
              <a:rPr lang="en-GB" smtClean="0"/>
              <a:t>‹#›</a:t>
            </a:fld>
            <a:endParaRPr lang="en-GB"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3" y="1387058"/>
            <a:ext cx="3297953"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3" y="2500312"/>
            <a:ext cx="3297954"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30FAAE-EAEA-4E26-A1DA-C45AAD15CD58}" type="datetimeFigureOut">
              <a:rPr lang="en-GB" smtClean="0"/>
              <a:t>01/09/2014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B4B0B6E-5662-4250-97B9-A77626FF4E3E}" type="slidenum">
              <a:rPr lang="en-GB" smtClean="0"/>
              <a:t>‹#›</a:t>
            </a:fld>
            <a:endParaRPr lang="en-GB" dirty="0"/>
          </a:p>
        </p:txBody>
      </p:sp>
      <p:grpSp>
        <p:nvGrpSpPr>
          <p:cNvPr id="16" name="Group 15"/>
          <p:cNvGrpSpPr/>
          <p:nvPr/>
        </p:nvGrpSpPr>
        <p:grpSpPr>
          <a:xfrm>
            <a:off x="4516154" y="994387"/>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8" name="Picture Placeholder 17"/>
          <p:cNvSpPr>
            <a:spLocks noGrp="1"/>
          </p:cNvSpPr>
          <p:nvPr>
            <p:ph type="pic" sz="quarter" idx="14"/>
          </p:nvPr>
        </p:nvSpPr>
        <p:spPr>
          <a:xfrm>
            <a:off x="4674192" y="1601512"/>
            <a:ext cx="3429000" cy="3429000"/>
          </a:xfrm>
          <a:prstGeom prst="ellipse">
            <a:avLst/>
          </a:prstGeom>
          <a:ln w="76200">
            <a:solidFill>
              <a:schemeClr val="tx2">
                <a:lumMod val="75000"/>
              </a:schemeClr>
            </a:solidFill>
          </a:ln>
        </p:spPr>
        <p:txBody>
          <a:bodyPr/>
          <a:lstStyle/>
          <a:p>
            <a:r>
              <a:rPr lang="en-US" dirty="0" smtClean="0"/>
              <a:t>Click icon to add picture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30FAAE-EAEA-4E26-A1DA-C45AAD15CD58}" type="datetimeFigureOut">
              <a:rPr lang="en-GB" smtClean="0"/>
              <a:t>01/09/2014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B4B0B6E-5662-4250-97B9-A77626FF4E3E}" type="slidenum">
              <a:rPr lang="en-GB" smtClean="0"/>
              <a:t>‹#›</a:t>
            </a:fld>
            <a:endParaRPr lang="en-GB"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30FAAE-EAEA-4E26-A1DA-C45AAD15CD58}" type="datetimeFigureOut">
              <a:rPr lang="en-GB" smtClean="0"/>
              <a:t>01/09/2014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B4B0B6E-5662-4250-97B9-A77626FF4E3E}" type="slidenum">
              <a:rPr lang="en-GB" smtClean="0"/>
              <a:t>‹#›</a:t>
            </a:fld>
            <a:endParaRPr lang="en-GB"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2000">
              <a:schemeClr val="bg2">
                <a:tint val="97000"/>
                <a:shade val="80000"/>
                <a:hueMod val="110000"/>
                <a:satMod val="120000"/>
              </a:schemeClr>
            </a:gs>
            <a:gs pos="100000">
              <a:schemeClr val="bg2">
                <a:shade val="60000"/>
                <a:hueMod val="40000"/>
                <a:satMod val="120000"/>
                <a:lumMod val="103000"/>
              </a:schemeClr>
            </a:gs>
          </a:gsLst>
          <a:lin ang="5400000" scaled="1"/>
          <a:tileRect/>
        </a:gradFill>
        <a:effectLst/>
      </p:bgPr>
    </p:bg>
    <p:spTree>
      <p:nvGrpSpPr>
        <p:cNvPr id="1" name=""/>
        <p:cNvGrpSpPr/>
        <p:nvPr/>
      </p:nvGrpSpPr>
      <p:grpSpPr>
        <a:xfrm>
          <a:off x="0" y="0"/>
          <a:ext cx="0" cy="0"/>
          <a:chOff x="0" y="0"/>
          <a:chExt cx="0" cy="0"/>
        </a:xfrm>
      </p:grpSpPr>
      <p:sp>
        <p:nvSpPr>
          <p:cNvPr id="56" name="Oval 55"/>
          <p:cNvSpPr>
            <a:spLocks noChangeAspect="1"/>
          </p:cNvSpPr>
          <p:nvPr/>
        </p:nvSpPr>
        <p:spPr>
          <a:xfrm>
            <a:off x="-69625" y="4042576"/>
            <a:ext cx="1743945" cy="1909234"/>
          </a:xfrm>
          <a:custGeom>
            <a:avLst/>
            <a:gdLst/>
            <a:ahLst/>
            <a:cxnLst/>
            <a:rect l="l" t="t" r="r" b="b"/>
            <a:pathLst>
              <a:path w="1743945" h="1909234">
                <a:moveTo>
                  <a:pt x="789328" y="0"/>
                </a:moveTo>
                <a:cubicBezTo>
                  <a:pt x="1316548" y="0"/>
                  <a:pt x="1743945" y="427397"/>
                  <a:pt x="1743945" y="954617"/>
                </a:cubicBezTo>
                <a:cubicBezTo>
                  <a:pt x="1743945" y="1481837"/>
                  <a:pt x="1316548" y="1909234"/>
                  <a:pt x="789328" y="1909234"/>
                </a:cubicBezTo>
                <a:cubicBezTo>
                  <a:pt x="461080" y="1909234"/>
                  <a:pt x="171527" y="1743562"/>
                  <a:pt x="0" y="1491086"/>
                </a:cubicBezTo>
                <a:lnTo>
                  <a:pt x="0" y="418149"/>
                </a:lnTo>
                <a:cubicBezTo>
                  <a:pt x="171527" y="165673"/>
                  <a:pt x="461080" y="0"/>
                  <a:pt x="789328"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ln w="317500">
                <a:solidFill>
                  <a:schemeClr val="tx1"/>
                </a:solidFill>
              </a:ln>
            </a:endParaRPr>
          </a:p>
        </p:txBody>
      </p:sp>
      <p:sp>
        <p:nvSpPr>
          <p:cNvPr id="53" name="Oval 52"/>
          <p:cNvSpPr>
            <a:spLocks noChangeAspect="1"/>
          </p:cNvSpPr>
          <p:nvPr/>
        </p:nvSpPr>
        <p:spPr>
          <a:xfrm>
            <a:off x="520638" y="1095310"/>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ln w="317500">
                <a:solidFill>
                  <a:schemeClr val="tx1"/>
                </a:solidFill>
              </a:ln>
            </a:endParaRPr>
          </a:p>
        </p:txBody>
      </p:sp>
      <p:sp>
        <p:nvSpPr>
          <p:cNvPr id="52" name="Oval 51"/>
          <p:cNvSpPr>
            <a:spLocks noChangeAspect="1"/>
          </p:cNvSpPr>
          <p:nvPr/>
        </p:nvSpPr>
        <p:spPr>
          <a:xfrm>
            <a:off x="1878729" y="282933"/>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ln w="317500">
                <a:solidFill>
                  <a:schemeClr val="tx1"/>
                </a:solidFill>
              </a:ln>
            </a:endParaRPr>
          </a:p>
        </p:txBody>
      </p:sp>
      <p:sp>
        <p:nvSpPr>
          <p:cNvPr id="54" name="Oval 53"/>
          <p:cNvSpPr>
            <a:spLocks noChangeAspect="1"/>
          </p:cNvSpPr>
          <p:nvPr/>
        </p:nvSpPr>
        <p:spPr>
          <a:xfrm>
            <a:off x="520637" y="5729135"/>
            <a:ext cx="1909234" cy="1193756"/>
          </a:xfrm>
          <a:custGeom>
            <a:avLst/>
            <a:gdLst/>
            <a:ahLst/>
            <a:cxnLst/>
            <a:rect l="l" t="t" r="r" b="b"/>
            <a:pathLst>
              <a:path w="1909234" h="1193756">
                <a:moveTo>
                  <a:pt x="954617" y="0"/>
                </a:moveTo>
                <a:cubicBezTo>
                  <a:pt x="1481837" y="0"/>
                  <a:pt x="1909234" y="427397"/>
                  <a:pt x="1909234" y="954617"/>
                </a:cubicBezTo>
                <a:cubicBezTo>
                  <a:pt x="1909234" y="1037305"/>
                  <a:pt x="1898721" y="1117537"/>
                  <a:pt x="1877819" y="1193756"/>
                </a:cubicBezTo>
                <a:lnTo>
                  <a:pt x="31415" y="1193756"/>
                </a:lnTo>
                <a:cubicBezTo>
                  <a:pt x="10513" y="1117537"/>
                  <a:pt x="0" y="1037305"/>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ln w="317500">
                <a:solidFill>
                  <a:schemeClr val="tx1"/>
                </a:solidFill>
              </a:ln>
            </a:endParaRPr>
          </a:p>
        </p:txBody>
      </p:sp>
      <p:sp>
        <p:nvSpPr>
          <p:cNvPr id="130" name="Oval 129"/>
          <p:cNvSpPr>
            <a:spLocks noChangeAspect="1"/>
          </p:cNvSpPr>
          <p:nvPr/>
        </p:nvSpPr>
        <p:spPr>
          <a:xfrm>
            <a:off x="-46711" y="-61709"/>
            <a:ext cx="1449107" cy="1677064"/>
          </a:xfrm>
          <a:custGeom>
            <a:avLst/>
            <a:gdLst/>
            <a:ahLst/>
            <a:cxnLst/>
            <a:rect l="l" t="t" r="r" b="b"/>
            <a:pathLst>
              <a:path w="1449107" h="1677064">
                <a:moveTo>
                  <a:pt x="0" y="0"/>
                </a:moveTo>
                <a:lnTo>
                  <a:pt x="1112019" y="0"/>
                </a:lnTo>
                <a:cubicBezTo>
                  <a:pt x="1319407" y="171874"/>
                  <a:pt x="1449107" y="432014"/>
                  <a:pt x="1449107" y="722447"/>
                </a:cubicBezTo>
                <a:cubicBezTo>
                  <a:pt x="1449107" y="1249667"/>
                  <a:pt x="1021710" y="1677064"/>
                  <a:pt x="494490" y="1677064"/>
                </a:cubicBezTo>
                <a:cubicBezTo>
                  <a:pt x="313232" y="1677064"/>
                  <a:pt x="143772" y="1626546"/>
                  <a:pt x="0" y="1537872"/>
                </a:cubicBezTo>
                <a:close/>
              </a:path>
            </a:pathLst>
          </a:custGeom>
          <a:solidFill>
            <a:schemeClr val="tx2">
              <a:lumMod val="75000"/>
              <a:alpha val="14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ln w="317500">
                <a:solidFill>
                  <a:schemeClr val="tx1"/>
                </a:solidFill>
              </a:ln>
            </a:endParaRPr>
          </a:p>
        </p:txBody>
      </p:sp>
      <p:sp>
        <p:nvSpPr>
          <p:cNvPr id="131" name="Oval 130"/>
          <p:cNvSpPr>
            <a:spLocks noChangeAspect="1"/>
          </p:cNvSpPr>
          <p:nvPr/>
        </p:nvSpPr>
        <p:spPr>
          <a:xfrm>
            <a:off x="924113" y="-161623"/>
            <a:ext cx="1909233" cy="1909233"/>
          </a:xfrm>
          <a:prstGeom prst="ellipse">
            <a:avLst/>
          </a:prstGeom>
          <a:solidFill>
            <a:schemeClr val="tx2">
              <a:lumMod val="75000"/>
              <a:alpha val="2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ln w="317500">
                <a:solidFill>
                  <a:schemeClr val="tx1"/>
                </a:solidFill>
              </a:ln>
            </a:endParaRPr>
          </a:p>
        </p:txBody>
      </p:sp>
      <p:sp>
        <p:nvSpPr>
          <p:cNvPr id="132" name="Oval 131"/>
          <p:cNvSpPr>
            <a:spLocks noChangeAspect="1"/>
          </p:cNvSpPr>
          <p:nvPr/>
        </p:nvSpPr>
        <p:spPr>
          <a:xfrm>
            <a:off x="0" y="66073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ln w="317500">
                <a:solidFill>
                  <a:schemeClr val="tx1"/>
                </a:solidFill>
              </a:ln>
            </a:endParaRPr>
          </a:p>
        </p:txBody>
      </p:sp>
      <p:sp>
        <p:nvSpPr>
          <p:cNvPr id="133" name="Oval 132"/>
          <p:cNvSpPr>
            <a:spLocks noChangeAspect="1"/>
          </p:cNvSpPr>
          <p:nvPr/>
        </p:nvSpPr>
        <p:spPr>
          <a:xfrm>
            <a:off x="7497531" y="-61709"/>
            <a:ext cx="1694467" cy="1677064"/>
          </a:xfrm>
          <a:custGeom>
            <a:avLst/>
            <a:gdLst/>
            <a:ahLst/>
            <a:cxnLst/>
            <a:rect l="l" t="t" r="r" b="b"/>
            <a:pathLst>
              <a:path w="1694467" h="1677064">
                <a:moveTo>
                  <a:pt x="337088" y="0"/>
                </a:moveTo>
                <a:lnTo>
                  <a:pt x="1573463" y="0"/>
                </a:lnTo>
                <a:cubicBezTo>
                  <a:pt x="1618202" y="37449"/>
                  <a:pt x="1658454" y="79950"/>
                  <a:pt x="1694467" y="126010"/>
                </a:cubicBezTo>
                <a:lnTo>
                  <a:pt x="1694467" y="1318884"/>
                </a:lnTo>
                <a:cubicBezTo>
                  <a:pt x="1522840" y="1538397"/>
                  <a:pt x="1254922" y="1677064"/>
                  <a:pt x="954617" y="1677064"/>
                </a:cubicBezTo>
                <a:cubicBezTo>
                  <a:pt x="427397" y="1677064"/>
                  <a:pt x="0" y="1249667"/>
                  <a:pt x="0" y="722447"/>
                </a:cubicBezTo>
                <a:cubicBezTo>
                  <a:pt x="0" y="432014"/>
                  <a:pt x="129700" y="171874"/>
                  <a:pt x="337088" y="0"/>
                </a:cubicBezTo>
                <a:close/>
              </a:path>
            </a:pathLst>
          </a:custGeom>
          <a:solidFill>
            <a:schemeClr val="accent3">
              <a:lumMod val="60000"/>
              <a:lumOff val="40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ln w="317500">
                <a:solidFill>
                  <a:schemeClr val="tx1"/>
                </a:solidFill>
              </a:ln>
            </a:endParaRPr>
          </a:p>
        </p:txBody>
      </p:sp>
      <p:sp>
        <p:nvSpPr>
          <p:cNvPr id="134" name="Oval 133"/>
          <p:cNvSpPr>
            <a:spLocks noChangeAspect="1"/>
          </p:cNvSpPr>
          <p:nvPr/>
        </p:nvSpPr>
        <p:spPr>
          <a:xfrm>
            <a:off x="6117502" y="-61708"/>
            <a:ext cx="1909234" cy="1705448"/>
          </a:xfrm>
          <a:custGeom>
            <a:avLst/>
            <a:gdLst/>
            <a:ahLst/>
            <a:cxnLst/>
            <a:rect l="l" t="t" r="r" b="b"/>
            <a:pathLst>
              <a:path w="1909234" h="1705448">
                <a:moveTo>
                  <a:pt x="371490" y="0"/>
                </a:moveTo>
                <a:lnTo>
                  <a:pt x="1537745" y="0"/>
                </a:lnTo>
                <a:cubicBezTo>
                  <a:pt x="1764760" y="171517"/>
                  <a:pt x="1909234" y="444302"/>
                  <a:pt x="1909234" y="750831"/>
                </a:cubicBezTo>
                <a:cubicBezTo>
                  <a:pt x="1909234" y="1278051"/>
                  <a:pt x="1481837" y="1705448"/>
                  <a:pt x="954617" y="1705448"/>
                </a:cubicBezTo>
                <a:cubicBezTo>
                  <a:pt x="427397" y="1705448"/>
                  <a:pt x="0" y="1278051"/>
                  <a:pt x="0" y="750831"/>
                </a:cubicBezTo>
                <a:cubicBezTo>
                  <a:pt x="0" y="444302"/>
                  <a:pt x="144474" y="171517"/>
                  <a:pt x="371490" y="0"/>
                </a:cubicBezTo>
                <a:close/>
              </a:path>
            </a:pathLst>
          </a:cu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ln w="317500">
                <a:solidFill>
                  <a:schemeClr val="tx1"/>
                </a:solidFill>
              </a:ln>
            </a:endParaRPr>
          </a:p>
        </p:txBody>
      </p:sp>
      <p:sp>
        <p:nvSpPr>
          <p:cNvPr id="135" name="Oval 134"/>
          <p:cNvSpPr>
            <a:spLocks noChangeAspect="1"/>
          </p:cNvSpPr>
          <p:nvPr/>
        </p:nvSpPr>
        <p:spPr>
          <a:xfrm>
            <a:off x="7494454" y="1095309"/>
            <a:ext cx="1697544" cy="1909234"/>
          </a:xfrm>
          <a:custGeom>
            <a:avLst/>
            <a:gdLst/>
            <a:ahLst/>
            <a:cxnLst/>
            <a:rect l="l" t="t" r="r" b="b"/>
            <a:pathLst>
              <a:path w="1697544" h="1909234">
                <a:moveTo>
                  <a:pt x="954617" y="0"/>
                </a:moveTo>
                <a:cubicBezTo>
                  <a:pt x="1256666" y="0"/>
                  <a:pt x="1525952" y="140283"/>
                  <a:pt x="1697544" y="361910"/>
                </a:cubicBezTo>
                <a:lnTo>
                  <a:pt x="1697544" y="1547324"/>
                </a:lnTo>
                <a:cubicBezTo>
                  <a:pt x="1525952" y="1768951"/>
                  <a:pt x="1256666" y="1909234"/>
                  <a:pt x="954617" y="1909234"/>
                </a:cubicBezTo>
                <a:cubicBezTo>
                  <a:pt x="427397" y="1909234"/>
                  <a:pt x="0" y="1481837"/>
                  <a:pt x="0" y="954617"/>
                </a:cubicBezTo>
                <a:cubicBezTo>
                  <a:pt x="0" y="427397"/>
                  <a:pt x="427397" y="0"/>
                  <a:pt x="954617" y="0"/>
                </a:cubicBezTo>
                <a:close/>
              </a:path>
            </a:pathLst>
          </a:cu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ln w="317500">
                <a:solidFill>
                  <a:schemeClr val="tx1"/>
                </a:solidFill>
              </a:ln>
            </a:endParaRPr>
          </a:p>
        </p:txBody>
      </p:sp>
      <p:sp>
        <p:nvSpPr>
          <p:cNvPr id="136" name="Oval 135"/>
          <p:cNvSpPr>
            <a:spLocks noChangeAspect="1"/>
          </p:cNvSpPr>
          <p:nvPr/>
        </p:nvSpPr>
        <p:spPr>
          <a:xfrm>
            <a:off x="8056674" y="5140346"/>
            <a:ext cx="1137194" cy="1759729"/>
          </a:xfrm>
          <a:custGeom>
            <a:avLst/>
            <a:gdLst/>
            <a:ahLst/>
            <a:cxnLst/>
            <a:rect l="l" t="t" r="r" b="b"/>
            <a:pathLst>
              <a:path w="1137194" h="1759729">
                <a:moveTo>
                  <a:pt x="954617" y="0"/>
                </a:moveTo>
                <a:cubicBezTo>
                  <a:pt x="1017088" y="0"/>
                  <a:pt x="1078157" y="6001"/>
                  <a:pt x="1137194" y="17897"/>
                </a:cubicBezTo>
                <a:lnTo>
                  <a:pt x="1137194" y="1759729"/>
                </a:lnTo>
                <a:lnTo>
                  <a:pt x="443151" y="1759729"/>
                </a:lnTo>
                <a:cubicBezTo>
                  <a:pt x="176544" y="1591075"/>
                  <a:pt x="0" y="1293463"/>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ln w="317500">
                <a:solidFill>
                  <a:schemeClr val="tx1"/>
                </a:solidFill>
              </a:ln>
            </a:endParaRPr>
          </a:p>
        </p:txBody>
      </p:sp>
      <p:sp>
        <p:nvSpPr>
          <p:cNvPr id="137" name="Oval 136"/>
          <p:cNvSpPr>
            <a:spLocks noChangeAspect="1"/>
          </p:cNvSpPr>
          <p:nvPr/>
        </p:nvSpPr>
        <p:spPr>
          <a:xfrm>
            <a:off x="6661711" y="4362912"/>
            <a:ext cx="1909233" cy="1909233"/>
          </a:xfrm>
          <a:prstGeom prst="ellipse">
            <a:avLst/>
          </a:prstGeom>
          <a:solidFill>
            <a:schemeClr val="tx2">
              <a:lumMod val="75000"/>
              <a:alpha val="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ln w="317500">
                <a:solidFill>
                  <a:schemeClr val="tx1"/>
                </a:solidFill>
              </a:ln>
            </a:endParaRPr>
          </a:p>
        </p:txBody>
      </p:sp>
      <p:sp>
        <p:nvSpPr>
          <p:cNvPr id="138" name="Oval 137"/>
          <p:cNvSpPr>
            <a:spLocks noChangeAspect="1"/>
          </p:cNvSpPr>
          <p:nvPr/>
        </p:nvSpPr>
        <p:spPr>
          <a:xfrm>
            <a:off x="-69625" y="4948766"/>
            <a:ext cx="1353860" cy="1909234"/>
          </a:xfrm>
          <a:custGeom>
            <a:avLst/>
            <a:gdLst/>
            <a:ahLst/>
            <a:cxnLst/>
            <a:rect l="l" t="t" r="r" b="b"/>
            <a:pathLst>
              <a:path w="1353860" h="1909234">
                <a:moveTo>
                  <a:pt x="399243" y="0"/>
                </a:moveTo>
                <a:cubicBezTo>
                  <a:pt x="926463" y="0"/>
                  <a:pt x="1353860" y="427397"/>
                  <a:pt x="1353860" y="954617"/>
                </a:cubicBezTo>
                <a:cubicBezTo>
                  <a:pt x="1353860" y="1481837"/>
                  <a:pt x="926463" y="1909234"/>
                  <a:pt x="399243" y="1909234"/>
                </a:cubicBezTo>
                <a:cubicBezTo>
                  <a:pt x="256544" y="1909234"/>
                  <a:pt x="121158" y="1877924"/>
                  <a:pt x="0" y="1820890"/>
                </a:cubicBezTo>
                <a:lnTo>
                  <a:pt x="0" y="88345"/>
                </a:lnTo>
                <a:cubicBezTo>
                  <a:pt x="121158" y="31311"/>
                  <a:pt x="256544" y="0"/>
                  <a:pt x="399243"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ln w="317500">
                <a:solidFill>
                  <a:schemeClr val="tx1"/>
                </a:solidFill>
              </a:ln>
            </a:endParaRPr>
          </a:p>
        </p:txBody>
      </p:sp>
      <p:sp>
        <p:nvSpPr>
          <p:cNvPr id="139" name="Oval 138"/>
          <p:cNvSpPr>
            <a:spLocks noChangeAspect="1"/>
          </p:cNvSpPr>
          <p:nvPr/>
        </p:nvSpPr>
        <p:spPr>
          <a:xfrm>
            <a:off x="708471" y="4790336"/>
            <a:ext cx="1909233" cy="1909233"/>
          </a:xfrm>
          <a:prstGeom prst="ellipse">
            <a:avLst/>
          </a:pr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ln w="317500">
                <a:solidFill>
                  <a:schemeClr val="tx1"/>
                </a:solidFill>
              </a:ln>
            </a:endParaRPr>
          </a:p>
        </p:txBody>
      </p:sp>
      <p:sp>
        <p:nvSpPr>
          <p:cNvPr id="140" name="Oval 139"/>
          <p:cNvSpPr>
            <a:spLocks noChangeAspect="1"/>
          </p:cNvSpPr>
          <p:nvPr/>
        </p:nvSpPr>
        <p:spPr>
          <a:xfrm>
            <a:off x="6117503" y="78398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ln w="317500">
                <a:solidFill>
                  <a:schemeClr val="tx1"/>
                </a:solidFill>
              </a:ln>
            </a:endParaRPr>
          </a:p>
        </p:txBody>
      </p:sp>
      <p:sp>
        <p:nvSpPr>
          <p:cNvPr id="141" name="Oval 140"/>
          <p:cNvSpPr>
            <a:spLocks noChangeAspect="1"/>
          </p:cNvSpPr>
          <p:nvPr/>
        </p:nvSpPr>
        <p:spPr>
          <a:xfrm>
            <a:off x="6459053" y="5140346"/>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ln w="317500">
                <a:solidFill>
                  <a:schemeClr val="tx1"/>
                </a:solidFill>
              </a:ln>
            </a:endParaRPr>
          </a:p>
        </p:txBody>
      </p:sp>
      <p:sp>
        <p:nvSpPr>
          <p:cNvPr id="118" name="Oval 117"/>
          <p:cNvSpPr>
            <a:spLocks noChangeAspect="1"/>
          </p:cNvSpPr>
          <p:nvPr/>
        </p:nvSpPr>
        <p:spPr>
          <a:xfrm>
            <a:off x="8398204" y="597861"/>
            <a:ext cx="793794" cy="1252918"/>
          </a:xfrm>
          <a:custGeom>
            <a:avLst/>
            <a:gdLst/>
            <a:ahLst/>
            <a:cxnLst/>
            <a:rect l="l" t="t" r="r" b="b"/>
            <a:pathLst>
              <a:path w="793794" h="1252918">
                <a:moveTo>
                  <a:pt x="626459" y="0"/>
                </a:moveTo>
                <a:cubicBezTo>
                  <a:pt x="684682" y="0"/>
                  <a:pt x="741049" y="7943"/>
                  <a:pt x="793794" y="25480"/>
                </a:cubicBezTo>
                <a:lnTo>
                  <a:pt x="793794" y="1227438"/>
                </a:lnTo>
                <a:cubicBezTo>
                  <a:pt x="741049" y="1244975"/>
                  <a:pt x="684682" y="1252918"/>
                  <a:pt x="626459" y="1252918"/>
                </a:cubicBezTo>
                <a:cubicBezTo>
                  <a:pt x="280475" y="1252918"/>
                  <a:pt x="0" y="972443"/>
                  <a:pt x="0" y="626459"/>
                </a:cubicBezTo>
                <a:cubicBezTo>
                  <a:pt x="0" y="280475"/>
                  <a:pt x="280475" y="0"/>
                  <a:pt x="626459"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19" name="Oval 118"/>
          <p:cNvSpPr>
            <a:spLocks noChangeAspect="1"/>
          </p:cNvSpPr>
          <p:nvPr/>
        </p:nvSpPr>
        <p:spPr>
          <a:xfrm>
            <a:off x="6350100" y="206512"/>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20" name="Oval 119"/>
          <p:cNvSpPr>
            <a:spLocks noChangeAspect="1"/>
          </p:cNvSpPr>
          <p:nvPr/>
        </p:nvSpPr>
        <p:spPr>
          <a:xfrm>
            <a:off x="6872127" y="1450645"/>
            <a:ext cx="1218253" cy="1218253"/>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21" name="Oval 120"/>
          <p:cNvSpPr>
            <a:spLocks noChangeAspect="1"/>
          </p:cNvSpPr>
          <p:nvPr/>
        </p:nvSpPr>
        <p:spPr>
          <a:xfrm>
            <a:off x="7219068" y="2049927"/>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22" name="Oval 121"/>
          <p:cNvSpPr>
            <a:spLocks noChangeAspect="1"/>
          </p:cNvSpPr>
          <p:nvPr/>
        </p:nvSpPr>
        <p:spPr>
          <a:xfrm>
            <a:off x="7749416" y="2661634"/>
            <a:ext cx="721308" cy="721308"/>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23" name="Oval 122"/>
          <p:cNvSpPr>
            <a:spLocks noChangeAspect="1"/>
          </p:cNvSpPr>
          <p:nvPr/>
        </p:nvSpPr>
        <p:spPr>
          <a:xfrm>
            <a:off x="685054" y="-100976"/>
            <a:ext cx="1193676" cy="697815"/>
          </a:xfrm>
          <a:custGeom>
            <a:avLst/>
            <a:gdLst/>
            <a:ahLst/>
            <a:cxnLst/>
            <a:rect l="l" t="t" r="r" b="b"/>
            <a:pathLst>
              <a:path w="1193676" h="697815">
                <a:moveTo>
                  <a:pt x="10179" y="0"/>
                </a:moveTo>
                <a:lnTo>
                  <a:pt x="1183497" y="0"/>
                </a:lnTo>
                <a:cubicBezTo>
                  <a:pt x="1190746" y="32633"/>
                  <a:pt x="1193676" y="66463"/>
                  <a:pt x="1193676" y="100977"/>
                </a:cubicBezTo>
                <a:cubicBezTo>
                  <a:pt x="1193676" y="430602"/>
                  <a:pt x="926463" y="697815"/>
                  <a:pt x="596838" y="697815"/>
                </a:cubicBezTo>
                <a:cubicBezTo>
                  <a:pt x="267213" y="697815"/>
                  <a:pt x="0" y="430602"/>
                  <a:pt x="0" y="100977"/>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24" name="Oval 123"/>
          <p:cNvSpPr>
            <a:spLocks noChangeAspect="1"/>
          </p:cNvSpPr>
          <p:nvPr/>
        </p:nvSpPr>
        <p:spPr>
          <a:xfrm>
            <a:off x="1502638" y="-100976"/>
            <a:ext cx="1029028" cy="459889"/>
          </a:xfrm>
          <a:custGeom>
            <a:avLst/>
            <a:gdLst/>
            <a:ahLst/>
            <a:cxnLst/>
            <a:rect l="l" t="t" r="r" b="b"/>
            <a:pathLst>
              <a:path w="1029028" h="459889">
                <a:moveTo>
                  <a:pt x="0" y="0"/>
                </a:moveTo>
                <a:lnTo>
                  <a:pt x="1029028" y="0"/>
                </a:lnTo>
                <a:cubicBezTo>
                  <a:pt x="1001386" y="259074"/>
                  <a:pt x="781401" y="459889"/>
                  <a:pt x="514514" y="459889"/>
                </a:cubicBezTo>
                <a:cubicBezTo>
                  <a:pt x="247627" y="459889"/>
                  <a:pt x="27642" y="259074"/>
                  <a:pt x="0"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25" name="Oval 124"/>
          <p:cNvSpPr>
            <a:spLocks noChangeAspect="1"/>
          </p:cNvSpPr>
          <p:nvPr/>
        </p:nvSpPr>
        <p:spPr>
          <a:xfrm>
            <a:off x="-69624" y="-100976"/>
            <a:ext cx="590263" cy="612289"/>
          </a:xfrm>
          <a:custGeom>
            <a:avLst/>
            <a:gdLst/>
            <a:ahLst/>
            <a:cxnLst/>
            <a:rect l="l" t="t" r="r" b="b"/>
            <a:pathLst>
              <a:path w="590263" h="612289">
                <a:moveTo>
                  <a:pt x="0" y="0"/>
                </a:moveTo>
                <a:lnTo>
                  <a:pt x="581024" y="0"/>
                </a:lnTo>
                <a:cubicBezTo>
                  <a:pt x="587493" y="29611"/>
                  <a:pt x="590263" y="60308"/>
                  <a:pt x="590263" y="91651"/>
                </a:cubicBezTo>
                <a:cubicBezTo>
                  <a:pt x="590263" y="379191"/>
                  <a:pt x="357165" y="612289"/>
                  <a:pt x="69625" y="612289"/>
                </a:cubicBezTo>
                <a:lnTo>
                  <a:pt x="0" y="605270"/>
                </a:ln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26" name="Oval 125"/>
          <p:cNvSpPr>
            <a:spLocks noChangeAspect="1"/>
          </p:cNvSpPr>
          <p:nvPr/>
        </p:nvSpPr>
        <p:spPr>
          <a:xfrm>
            <a:off x="277432" y="4321783"/>
            <a:ext cx="1396887" cy="1396887"/>
          </a:xfrm>
          <a:prstGeom prst="ellipse">
            <a:avLst/>
          </a:pr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27" name="Oval 126"/>
          <p:cNvSpPr>
            <a:spLocks noChangeAspect="1"/>
          </p:cNvSpPr>
          <p:nvPr/>
        </p:nvSpPr>
        <p:spPr>
          <a:xfrm>
            <a:off x="5792131" y="6489965"/>
            <a:ext cx="1115939" cy="443769"/>
          </a:xfrm>
          <a:custGeom>
            <a:avLst/>
            <a:gdLst/>
            <a:ahLst/>
            <a:cxnLst/>
            <a:rect l="l" t="t" r="r" b="b"/>
            <a:pathLst>
              <a:path w="1115939" h="443769">
                <a:moveTo>
                  <a:pt x="557969" y="0"/>
                </a:moveTo>
                <a:cubicBezTo>
                  <a:pt x="830120" y="0"/>
                  <a:pt x="1058049" y="189335"/>
                  <a:pt x="1115939" y="443769"/>
                </a:cubicBezTo>
                <a:lnTo>
                  <a:pt x="0" y="443769"/>
                </a:lnTo>
                <a:cubicBezTo>
                  <a:pt x="57889" y="189335"/>
                  <a:pt x="285818" y="0"/>
                  <a:pt x="55796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28" name="Oval 127"/>
          <p:cNvSpPr>
            <a:spLocks noChangeAspect="1"/>
          </p:cNvSpPr>
          <p:nvPr/>
        </p:nvSpPr>
        <p:spPr>
          <a:xfrm>
            <a:off x="6127999" y="6408840"/>
            <a:ext cx="1237019" cy="524894"/>
          </a:xfrm>
          <a:custGeom>
            <a:avLst/>
            <a:gdLst/>
            <a:ahLst/>
            <a:cxnLst/>
            <a:rect l="l" t="t" r="r" b="b"/>
            <a:pathLst>
              <a:path w="1237019" h="524894">
                <a:moveTo>
                  <a:pt x="618509" y="0"/>
                </a:moveTo>
                <a:cubicBezTo>
                  <a:pt x="930325" y="0"/>
                  <a:pt x="1189147" y="226891"/>
                  <a:pt x="1237019" y="524894"/>
                </a:cubicBezTo>
                <a:lnTo>
                  <a:pt x="0" y="524894"/>
                </a:lnTo>
                <a:cubicBezTo>
                  <a:pt x="47872" y="226891"/>
                  <a:pt x="306694" y="0"/>
                  <a:pt x="61850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29" name="Oval 128"/>
          <p:cNvSpPr>
            <a:spLocks noChangeAspect="1"/>
          </p:cNvSpPr>
          <p:nvPr/>
        </p:nvSpPr>
        <p:spPr>
          <a:xfrm>
            <a:off x="7577655" y="6408841"/>
            <a:ext cx="1211408" cy="524893"/>
          </a:xfrm>
          <a:custGeom>
            <a:avLst/>
            <a:gdLst/>
            <a:ahLst/>
            <a:cxnLst/>
            <a:rect l="l" t="t" r="r" b="b"/>
            <a:pathLst>
              <a:path w="1211408" h="524893">
                <a:moveTo>
                  <a:pt x="605704" y="0"/>
                </a:moveTo>
                <a:cubicBezTo>
                  <a:pt x="914574" y="0"/>
                  <a:pt x="1170243" y="227782"/>
                  <a:pt x="1211408" y="524893"/>
                </a:cubicBezTo>
                <a:lnTo>
                  <a:pt x="0" y="524893"/>
                </a:lnTo>
                <a:cubicBezTo>
                  <a:pt x="41165" y="227782"/>
                  <a:pt x="296834" y="0"/>
                  <a:pt x="605704"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97" name="Oval 96"/>
          <p:cNvSpPr>
            <a:spLocks noChangeAspect="1"/>
          </p:cNvSpPr>
          <p:nvPr/>
        </p:nvSpPr>
        <p:spPr>
          <a:xfrm>
            <a:off x="11073" y="4941986"/>
            <a:ext cx="611230" cy="61123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98" name="Oval 97"/>
          <p:cNvSpPr>
            <a:spLocks noChangeAspect="1"/>
          </p:cNvSpPr>
          <p:nvPr/>
        </p:nvSpPr>
        <p:spPr>
          <a:xfrm>
            <a:off x="-69625" y="6172569"/>
            <a:ext cx="778097" cy="750322"/>
          </a:xfrm>
          <a:custGeom>
            <a:avLst/>
            <a:gdLst/>
            <a:ahLst/>
            <a:cxnLst/>
            <a:rect l="l" t="t" r="r" b="b"/>
            <a:pathLst>
              <a:path w="778097" h="750322">
                <a:moveTo>
                  <a:pt x="261411" y="0"/>
                </a:moveTo>
                <a:cubicBezTo>
                  <a:pt x="546769" y="0"/>
                  <a:pt x="778097" y="231328"/>
                  <a:pt x="778097" y="516686"/>
                </a:cubicBezTo>
                <a:cubicBezTo>
                  <a:pt x="778097" y="601179"/>
                  <a:pt x="757816" y="680934"/>
                  <a:pt x="719843" y="750322"/>
                </a:cubicBezTo>
                <a:lnTo>
                  <a:pt x="0" y="750322"/>
                </a:lnTo>
                <a:lnTo>
                  <a:pt x="0" y="73330"/>
                </a:lnTo>
                <a:cubicBezTo>
                  <a:pt x="75863" y="26083"/>
                  <a:pt x="165591" y="0"/>
                  <a:pt x="261411"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99" name="Oval 98"/>
          <p:cNvSpPr>
            <a:spLocks noChangeAspect="1"/>
          </p:cNvSpPr>
          <p:nvPr/>
        </p:nvSpPr>
        <p:spPr>
          <a:xfrm>
            <a:off x="-69625" y="5158575"/>
            <a:ext cx="563524" cy="897560"/>
          </a:xfrm>
          <a:custGeom>
            <a:avLst/>
            <a:gdLst/>
            <a:ahLst/>
            <a:cxnLst/>
            <a:rect l="l" t="t" r="r" b="b"/>
            <a:pathLst>
              <a:path w="563524" h="897560">
                <a:moveTo>
                  <a:pt x="114744" y="0"/>
                </a:moveTo>
                <a:cubicBezTo>
                  <a:pt x="362598" y="0"/>
                  <a:pt x="563524" y="200926"/>
                  <a:pt x="563524" y="448780"/>
                </a:cubicBezTo>
                <a:cubicBezTo>
                  <a:pt x="563524" y="696634"/>
                  <a:pt x="362598" y="897560"/>
                  <a:pt x="114744" y="897560"/>
                </a:cubicBezTo>
                <a:cubicBezTo>
                  <a:pt x="74918" y="897560"/>
                  <a:pt x="36304" y="892373"/>
                  <a:pt x="0" y="880900"/>
                </a:cubicBezTo>
                <a:lnTo>
                  <a:pt x="0" y="16661"/>
                </a:lnTo>
                <a:cubicBezTo>
                  <a:pt x="36304" y="5188"/>
                  <a:pt x="74918" y="0"/>
                  <a:pt x="114744"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00" name="Oval 99"/>
          <p:cNvSpPr>
            <a:spLocks noChangeAspect="1"/>
          </p:cNvSpPr>
          <p:nvPr/>
        </p:nvSpPr>
        <p:spPr>
          <a:xfrm>
            <a:off x="-25758" y="482386"/>
            <a:ext cx="598416" cy="905704"/>
          </a:xfrm>
          <a:custGeom>
            <a:avLst/>
            <a:gdLst/>
            <a:ahLst/>
            <a:cxnLst/>
            <a:rect l="l" t="t" r="r" b="b"/>
            <a:pathLst>
              <a:path w="598416" h="905704">
                <a:moveTo>
                  <a:pt x="145564" y="0"/>
                </a:moveTo>
                <a:cubicBezTo>
                  <a:pt x="395667" y="0"/>
                  <a:pt x="598416" y="202749"/>
                  <a:pt x="598416" y="452852"/>
                </a:cubicBezTo>
                <a:cubicBezTo>
                  <a:pt x="598416" y="702955"/>
                  <a:pt x="395667" y="905704"/>
                  <a:pt x="145564" y="905704"/>
                </a:cubicBezTo>
                <a:cubicBezTo>
                  <a:pt x="94398" y="905704"/>
                  <a:pt x="45214" y="897218"/>
                  <a:pt x="0" y="879648"/>
                </a:cubicBezTo>
                <a:lnTo>
                  <a:pt x="0" y="26056"/>
                </a:lnTo>
                <a:cubicBezTo>
                  <a:pt x="45214" y="8486"/>
                  <a:pt x="94398" y="0"/>
                  <a:pt x="145564" y="0"/>
                </a:cubicBezTo>
                <a:close/>
              </a:path>
            </a:pathLst>
          </a:cu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01" name="Oval 100"/>
          <p:cNvSpPr>
            <a:spLocks noChangeAspect="1"/>
          </p:cNvSpPr>
          <p:nvPr/>
        </p:nvSpPr>
        <p:spPr>
          <a:xfrm>
            <a:off x="474208" y="836793"/>
            <a:ext cx="910817" cy="910817"/>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02" name="Oval 101"/>
          <p:cNvSpPr>
            <a:spLocks noChangeAspect="1"/>
          </p:cNvSpPr>
          <p:nvPr/>
        </p:nvSpPr>
        <p:spPr>
          <a:xfrm>
            <a:off x="319223" y="1452260"/>
            <a:ext cx="772993" cy="772993"/>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03" name="Oval 102"/>
          <p:cNvSpPr>
            <a:spLocks noChangeAspect="1"/>
          </p:cNvSpPr>
          <p:nvPr/>
        </p:nvSpPr>
        <p:spPr>
          <a:xfrm>
            <a:off x="371257" y="1886983"/>
            <a:ext cx="610366" cy="610366"/>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04" name="Oval 103"/>
          <p:cNvSpPr>
            <a:spLocks noChangeAspect="1"/>
          </p:cNvSpPr>
          <p:nvPr/>
        </p:nvSpPr>
        <p:spPr>
          <a:xfrm>
            <a:off x="154676" y="1919682"/>
            <a:ext cx="521764" cy="52176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05" name="Oval 104"/>
          <p:cNvSpPr>
            <a:spLocks noChangeAspect="1"/>
          </p:cNvSpPr>
          <p:nvPr/>
        </p:nvSpPr>
        <p:spPr>
          <a:xfrm>
            <a:off x="7302517" y="-61709"/>
            <a:ext cx="910818" cy="750833"/>
          </a:xfrm>
          <a:custGeom>
            <a:avLst/>
            <a:gdLst/>
            <a:ahLst/>
            <a:cxnLst/>
            <a:rect l="l" t="t" r="r" b="b"/>
            <a:pathLst>
              <a:path w="910818" h="750833">
                <a:moveTo>
                  <a:pt x="111441" y="0"/>
                </a:moveTo>
                <a:lnTo>
                  <a:pt x="799378" y="0"/>
                </a:lnTo>
                <a:cubicBezTo>
                  <a:pt x="869408" y="78400"/>
                  <a:pt x="910818" y="182076"/>
                  <a:pt x="910818" y="295424"/>
                </a:cubicBezTo>
                <a:cubicBezTo>
                  <a:pt x="910818" y="546939"/>
                  <a:pt x="706924" y="750833"/>
                  <a:pt x="455409" y="750833"/>
                </a:cubicBezTo>
                <a:cubicBezTo>
                  <a:pt x="203894" y="750833"/>
                  <a:pt x="0" y="546939"/>
                  <a:pt x="0" y="295424"/>
                </a:cubicBezTo>
                <a:cubicBezTo>
                  <a:pt x="0" y="182076"/>
                  <a:pt x="41410" y="78400"/>
                  <a:pt x="111441"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06" name="Oval 105"/>
          <p:cNvSpPr>
            <a:spLocks noChangeAspect="1"/>
          </p:cNvSpPr>
          <p:nvPr/>
        </p:nvSpPr>
        <p:spPr>
          <a:xfrm>
            <a:off x="8718124" y="-61709"/>
            <a:ext cx="473874" cy="613011"/>
          </a:xfrm>
          <a:custGeom>
            <a:avLst/>
            <a:gdLst/>
            <a:ahLst/>
            <a:cxnLst/>
            <a:rect l="l" t="t" r="r" b="b"/>
            <a:pathLst>
              <a:path w="473874" h="613011">
                <a:moveTo>
                  <a:pt x="29684" y="0"/>
                </a:moveTo>
                <a:lnTo>
                  <a:pt x="473874" y="0"/>
                </a:lnTo>
                <a:lnTo>
                  <a:pt x="473874" y="611150"/>
                </a:lnTo>
                <a:cubicBezTo>
                  <a:pt x="467789" y="612887"/>
                  <a:pt x="461614" y="613011"/>
                  <a:pt x="455409" y="613011"/>
                </a:cubicBezTo>
                <a:cubicBezTo>
                  <a:pt x="203894" y="613011"/>
                  <a:pt x="0" y="409117"/>
                  <a:pt x="0" y="157602"/>
                </a:cubicBezTo>
                <a:cubicBezTo>
                  <a:pt x="0" y="101995"/>
                  <a:pt x="9966" y="48716"/>
                  <a:pt x="29684"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07" name="Oval 106"/>
          <p:cNvSpPr>
            <a:spLocks noChangeAspect="1"/>
          </p:cNvSpPr>
          <p:nvPr/>
        </p:nvSpPr>
        <p:spPr>
          <a:xfrm>
            <a:off x="7748238" y="282933"/>
            <a:ext cx="1128521" cy="1128521"/>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08" name="Oval 107"/>
          <p:cNvSpPr>
            <a:spLocks noChangeAspect="1"/>
          </p:cNvSpPr>
          <p:nvPr/>
        </p:nvSpPr>
        <p:spPr>
          <a:xfrm>
            <a:off x="8914718" y="749603"/>
            <a:ext cx="277280" cy="907992"/>
          </a:xfrm>
          <a:custGeom>
            <a:avLst/>
            <a:gdLst/>
            <a:ahLst/>
            <a:cxnLst/>
            <a:rect l="l" t="t" r="r" b="b"/>
            <a:pathLst>
              <a:path w="277280" h="907992">
                <a:moveTo>
                  <a:pt x="277280" y="0"/>
                </a:moveTo>
                <a:lnTo>
                  <a:pt x="277280" y="907992"/>
                </a:lnTo>
                <a:cubicBezTo>
                  <a:pt x="112021" y="824131"/>
                  <a:pt x="0" y="652146"/>
                  <a:pt x="0" y="453996"/>
                </a:cubicBezTo>
                <a:cubicBezTo>
                  <a:pt x="0" y="255847"/>
                  <a:pt x="112021" y="83861"/>
                  <a:pt x="277280"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09" name="Oval 108"/>
          <p:cNvSpPr>
            <a:spLocks noChangeAspect="1"/>
          </p:cNvSpPr>
          <p:nvPr/>
        </p:nvSpPr>
        <p:spPr>
          <a:xfrm>
            <a:off x="7590871" y="728498"/>
            <a:ext cx="969734" cy="96973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10" name="Oval 109"/>
          <p:cNvSpPr>
            <a:spLocks noChangeAspect="1"/>
          </p:cNvSpPr>
          <p:nvPr/>
        </p:nvSpPr>
        <p:spPr>
          <a:xfrm>
            <a:off x="7470041" y="1326476"/>
            <a:ext cx="608190" cy="608190"/>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11" name="Oval 110"/>
          <p:cNvSpPr>
            <a:spLocks noChangeAspect="1"/>
          </p:cNvSpPr>
          <p:nvPr/>
        </p:nvSpPr>
        <p:spPr>
          <a:xfrm>
            <a:off x="7629941" y="5611427"/>
            <a:ext cx="738345"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12" name="Oval 111"/>
          <p:cNvSpPr>
            <a:spLocks noChangeAspect="1"/>
          </p:cNvSpPr>
          <p:nvPr/>
        </p:nvSpPr>
        <p:spPr>
          <a:xfrm>
            <a:off x="6972882" y="5242254"/>
            <a:ext cx="738345" cy="7383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13" name="Oval 112"/>
          <p:cNvSpPr>
            <a:spLocks noChangeAspect="1"/>
          </p:cNvSpPr>
          <p:nvPr/>
        </p:nvSpPr>
        <p:spPr>
          <a:xfrm>
            <a:off x="7494454" y="4928166"/>
            <a:ext cx="738345"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14" name="Oval 113"/>
          <p:cNvSpPr>
            <a:spLocks noChangeAspect="1"/>
          </p:cNvSpPr>
          <p:nvPr/>
        </p:nvSpPr>
        <p:spPr>
          <a:xfrm>
            <a:off x="8229034" y="5666511"/>
            <a:ext cx="605634" cy="605634"/>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15" name="Oval 114"/>
          <p:cNvSpPr>
            <a:spLocks noChangeAspect="1"/>
          </p:cNvSpPr>
          <p:nvPr/>
        </p:nvSpPr>
        <p:spPr>
          <a:xfrm>
            <a:off x="8078231" y="4097842"/>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16" name="Oval 115"/>
          <p:cNvSpPr>
            <a:spLocks noChangeAspect="1"/>
          </p:cNvSpPr>
          <p:nvPr/>
        </p:nvSpPr>
        <p:spPr>
          <a:xfrm>
            <a:off x="8411816" y="5057878"/>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17" name="Oval 116"/>
          <p:cNvSpPr>
            <a:spLocks noChangeAspect="1"/>
          </p:cNvSpPr>
          <p:nvPr/>
        </p:nvSpPr>
        <p:spPr>
          <a:xfrm>
            <a:off x="8688590" y="4790335"/>
            <a:ext cx="503408" cy="553550"/>
          </a:xfrm>
          <a:custGeom>
            <a:avLst/>
            <a:gdLst/>
            <a:ahLst/>
            <a:cxnLst/>
            <a:rect l="l" t="t" r="r" b="b"/>
            <a:pathLst>
              <a:path w="503408" h="553550">
                <a:moveTo>
                  <a:pt x="276775" y="0"/>
                </a:moveTo>
                <a:cubicBezTo>
                  <a:pt x="370698" y="0"/>
                  <a:pt x="453694" y="46784"/>
                  <a:pt x="503408" y="118545"/>
                </a:cubicBezTo>
                <a:lnTo>
                  <a:pt x="503408" y="435005"/>
                </a:lnTo>
                <a:cubicBezTo>
                  <a:pt x="453694" y="506767"/>
                  <a:pt x="370698" y="553550"/>
                  <a:pt x="276775" y="553550"/>
                </a:cubicBezTo>
                <a:cubicBezTo>
                  <a:pt x="123916" y="553550"/>
                  <a:pt x="0" y="429634"/>
                  <a:pt x="0" y="276775"/>
                </a:cubicBezTo>
                <a:cubicBezTo>
                  <a:pt x="0" y="123916"/>
                  <a:pt x="123916" y="0"/>
                  <a:pt x="276775"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tint val="75000"/>
                  </a:schemeClr>
                </a:solidFill>
              </a:defRPr>
            </a:lvl1pPr>
          </a:lstStyle>
          <a:p>
            <a:fld id="{1430FAAE-EAEA-4E26-A1DA-C45AAD15CD58}" type="datetimeFigureOut">
              <a:rPr lang="en-GB" smtClean="0"/>
              <a:t>01/09/2014</a:t>
            </a:fld>
            <a:endParaRPr lang="en-GB" dirty="0"/>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tint val="75000"/>
                  </a:schemeClr>
                </a:solidFill>
              </a:defRPr>
            </a:lvl1pPr>
          </a:lstStyle>
          <a:p>
            <a:fld id="{8B4B0B6E-5662-4250-97B9-A77626FF4E3E}" type="slidenum">
              <a:rPr lang="en-GB" smtClean="0"/>
              <a:t>‹#›</a:t>
            </a:fld>
            <a:endParaRPr lang="en-GB" dirty="0"/>
          </a:p>
        </p:txBody>
      </p:sp>
      <p:sp>
        <p:nvSpPr>
          <p:cNvPr id="55" name="Oval 54"/>
          <p:cNvSpPr>
            <a:spLocks noChangeAspect="1"/>
          </p:cNvSpPr>
          <p:nvPr/>
        </p:nvSpPr>
        <p:spPr>
          <a:xfrm>
            <a:off x="1583172" y="5454223"/>
            <a:ext cx="1909234" cy="1468668"/>
          </a:xfrm>
          <a:custGeom>
            <a:avLst/>
            <a:gdLst/>
            <a:ahLst/>
            <a:cxnLst/>
            <a:rect l="l" t="t" r="r" b="b"/>
            <a:pathLst>
              <a:path w="1909234" h="1468668">
                <a:moveTo>
                  <a:pt x="954617" y="0"/>
                </a:moveTo>
                <a:cubicBezTo>
                  <a:pt x="1481837" y="0"/>
                  <a:pt x="1909234" y="427397"/>
                  <a:pt x="1909234" y="954617"/>
                </a:cubicBezTo>
                <a:cubicBezTo>
                  <a:pt x="1909234" y="1144075"/>
                  <a:pt x="1854043" y="1320642"/>
                  <a:pt x="1758159" y="1468668"/>
                </a:cubicBezTo>
                <a:lnTo>
                  <a:pt x="151075" y="1468668"/>
                </a:lnTo>
                <a:cubicBezTo>
                  <a:pt x="55192" y="1320642"/>
                  <a:pt x="0" y="1144075"/>
                  <a:pt x="0" y="954617"/>
                </a:cubicBezTo>
                <a:cubicBezTo>
                  <a:pt x="0" y="427397"/>
                  <a:pt x="427397" y="0"/>
                  <a:pt x="954617"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ln w="317500">
                <a:solidFill>
                  <a:schemeClr val="tx1"/>
                </a:solidFill>
              </a:ln>
            </a:endParaRPr>
          </a:p>
        </p:txBody>
      </p:sp>
      <p:sp>
        <p:nvSpPr>
          <p:cNvPr id="57" name="Oval 56"/>
          <p:cNvSpPr>
            <a:spLocks noChangeAspect="1"/>
          </p:cNvSpPr>
          <p:nvPr/>
        </p:nvSpPr>
        <p:spPr>
          <a:xfrm>
            <a:off x="8570944" y="3382942"/>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58" name="Oval 57"/>
          <p:cNvSpPr>
            <a:spLocks noChangeAspect="1"/>
          </p:cNvSpPr>
          <p:nvPr/>
        </p:nvSpPr>
        <p:spPr>
          <a:xfrm>
            <a:off x="8398204" y="35360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59" name="Oval 58"/>
          <p:cNvSpPr>
            <a:spLocks noChangeAspect="1"/>
          </p:cNvSpPr>
          <p:nvPr/>
        </p:nvSpPr>
        <p:spPr>
          <a:xfrm>
            <a:off x="8608408" y="36884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60" name="Oval 59"/>
          <p:cNvSpPr>
            <a:spLocks noChangeAspect="1"/>
          </p:cNvSpPr>
          <p:nvPr/>
        </p:nvSpPr>
        <p:spPr>
          <a:xfrm>
            <a:off x="154676" y="2698928"/>
            <a:ext cx="467627" cy="467627"/>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61" name="Oval 60"/>
          <p:cNvSpPr>
            <a:spLocks noChangeAspect="1"/>
          </p:cNvSpPr>
          <p:nvPr/>
        </p:nvSpPr>
        <p:spPr>
          <a:xfrm>
            <a:off x="474208" y="3166555"/>
            <a:ext cx="458770" cy="45877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62" name="Oval 61"/>
          <p:cNvSpPr>
            <a:spLocks noChangeAspect="1"/>
          </p:cNvSpPr>
          <p:nvPr/>
        </p:nvSpPr>
        <p:spPr>
          <a:xfrm>
            <a:off x="270258" y="3382942"/>
            <a:ext cx="352045" cy="3520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63" name="Oval 62"/>
          <p:cNvSpPr>
            <a:spLocks noChangeAspect="1"/>
          </p:cNvSpPr>
          <p:nvPr/>
        </p:nvSpPr>
        <p:spPr>
          <a:xfrm>
            <a:off x="-86601" y="2581479"/>
            <a:ext cx="1360441" cy="1909234"/>
          </a:xfrm>
          <a:custGeom>
            <a:avLst/>
            <a:gdLst/>
            <a:ahLst/>
            <a:cxnLst/>
            <a:rect l="l" t="t" r="r" b="b"/>
            <a:pathLst>
              <a:path w="1360441" h="1909234">
                <a:moveTo>
                  <a:pt x="405824" y="0"/>
                </a:moveTo>
                <a:cubicBezTo>
                  <a:pt x="933044" y="0"/>
                  <a:pt x="1360441" y="427397"/>
                  <a:pt x="1360441" y="954617"/>
                </a:cubicBezTo>
                <a:cubicBezTo>
                  <a:pt x="1360441" y="1481837"/>
                  <a:pt x="933044" y="1909234"/>
                  <a:pt x="405824" y="1909234"/>
                </a:cubicBezTo>
                <a:cubicBezTo>
                  <a:pt x="260527" y="1909234"/>
                  <a:pt x="122812" y="1876773"/>
                  <a:pt x="0" y="1817719"/>
                </a:cubicBezTo>
                <a:lnTo>
                  <a:pt x="0" y="91515"/>
                </a:lnTo>
                <a:cubicBezTo>
                  <a:pt x="122812" y="32461"/>
                  <a:pt x="260527" y="0"/>
                  <a:pt x="405824"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ln w="317500">
                <a:solidFill>
                  <a:schemeClr val="tx1"/>
                </a:solidFill>
              </a:ln>
            </a:endParaRPr>
          </a:p>
        </p:txBody>
      </p:sp>
      <p:sp>
        <p:nvSpPr>
          <p:cNvPr id="64" name="Oval 63"/>
          <p:cNvSpPr>
            <a:spLocks noChangeAspect="1"/>
          </p:cNvSpPr>
          <p:nvPr/>
        </p:nvSpPr>
        <p:spPr>
          <a:xfrm>
            <a:off x="6173123" y="2395416"/>
            <a:ext cx="1218253" cy="1218253"/>
          </a:xfrm>
          <a:prstGeom prst="ellipse">
            <a:avLst/>
          </a:prstGeom>
          <a:solidFill>
            <a:schemeClr val="tx2">
              <a:lumMod val="75000"/>
              <a:alpha val="10000"/>
            </a:schemeClr>
          </a:solidFill>
          <a:ln w="177800" cap="rnd" cmpd="sng" algn="ctr">
            <a:solidFill>
              <a:schemeClr val="tx2">
                <a:lumMod val="60000"/>
                <a:lumOff val="40000"/>
                <a:alpha val="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Marriage and the Church of England</a:t>
            </a:r>
            <a:endParaRPr lang="en-GB" dirty="0"/>
          </a:p>
        </p:txBody>
      </p:sp>
      <p:sp>
        <p:nvSpPr>
          <p:cNvPr id="3" name="Subtitle 2"/>
          <p:cNvSpPr>
            <a:spLocks noGrp="1"/>
          </p:cNvSpPr>
          <p:nvPr>
            <p:ph type="subTitle" idx="1"/>
          </p:nvPr>
        </p:nvSpPr>
        <p:spPr/>
        <p:txBody>
          <a:bodyPr/>
          <a:lstStyle/>
          <a:p>
            <a:r>
              <a:rPr lang="en-GB" dirty="0" smtClean="0"/>
              <a:t>Simon Vibert</a:t>
            </a:r>
            <a:endParaRPr lang="en-GB" dirty="0"/>
          </a:p>
        </p:txBody>
      </p:sp>
    </p:spTree>
    <p:extLst>
      <p:ext uri="{BB962C8B-B14F-4D97-AF65-F5344CB8AC3E}">
        <p14:creationId xmlns:p14="http://schemas.microsoft.com/office/powerpoint/2010/main" val="956452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Marriage and the Church of England – the official position</a:t>
            </a:r>
            <a:endParaRPr lang="en-GB" dirty="0"/>
          </a:p>
        </p:txBody>
      </p:sp>
      <p:sp>
        <p:nvSpPr>
          <p:cNvPr id="3" name="Content Placeholder 2"/>
          <p:cNvSpPr>
            <a:spLocks noGrp="1"/>
          </p:cNvSpPr>
          <p:nvPr>
            <p:ph idx="1"/>
          </p:nvPr>
        </p:nvSpPr>
        <p:spPr/>
        <p:txBody>
          <a:bodyPr/>
          <a:lstStyle/>
          <a:p>
            <a:r>
              <a:rPr lang="en-GB" dirty="0" smtClean="0"/>
              <a:t>The Church of England position on Human Sexuality is clear and has remained unchanged:</a:t>
            </a:r>
          </a:p>
          <a:p>
            <a:r>
              <a:rPr lang="en-GB" b="1" dirty="0"/>
              <a:t>November 1987 General Synod, the so-called “Higton Motion”</a:t>
            </a:r>
            <a:r>
              <a:rPr lang="en-GB" dirty="0"/>
              <a:t> 'That this Synod affirms that the biblical and traditional teaching on chastity and fidelity in personal relationships in a response to, and expression of, God's love for each one of us, and in particular affirms: </a:t>
            </a:r>
          </a:p>
          <a:p>
            <a:endParaRPr lang="en-GB" dirty="0"/>
          </a:p>
        </p:txBody>
      </p:sp>
    </p:spTree>
    <p:extLst>
      <p:ext uri="{BB962C8B-B14F-4D97-AF65-F5344CB8AC3E}">
        <p14:creationId xmlns:p14="http://schemas.microsoft.com/office/powerpoint/2010/main" val="1637818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Marriage and the Church of England</a:t>
            </a:r>
            <a:r>
              <a:rPr lang="en-GB" dirty="0"/>
              <a:t> – the official position</a:t>
            </a:r>
          </a:p>
        </p:txBody>
      </p:sp>
      <p:sp>
        <p:nvSpPr>
          <p:cNvPr id="3" name="Content Placeholder 2"/>
          <p:cNvSpPr>
            <a:spLocks noGrp="1"/>
          </p:cNvSpPr>
          <p:nvPr>
            <p:ph idx="1"/>
          </p:nvPr>
        </p:nvSpPr>
        <p:spPr/>
        <p:txBody>
          <a:bodyPr/>
          <a:lstStyle/>
          <a:p>
            <a:pPr lvl="0"/>
            <a:r>
              <a:rPr lang="en-GB" i="1" dirty="0"/>
              <a:t>that sexual intercourse is an act of total commitment which belongs properly within a permanent married relationship; 2) that fornication and adultery are sins against this ideal, and are to be met by a call to repentance and the exercise of compassion; 3) that homosexual genital acts also fall short of this ideal, and are likewise to be met by a call to repentance and the exercise of compassion; 4) that all Christians are called to be exemplary in all spheres of morality, including sexual morality; and that holiness of life is particularly required of Christian leaders.'</a:t>
            </a:r>
          </a:p>
          <a:p>
            <a:endParaRPr lang="en-GB" dirty="0"/>
          </a:p>
        </p:txBody>
      </p:sp>
    </p:spTree>
    <p:extLst>
      <p:ext uri="{BB962C8B-B14F-4D97-AF65-F5344CB8AC3E}">
        <p14:creationId xmlns:p14="http://schemas.microsoft.com/office/powerpoint/2010/main" val="2833643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Marriage and the Church of England</a:t>
            </a:r>
            <a:r>
              <a:rPr lang="en-GB" dirty="0"/>
              <a:t> – the official position</a:t>
            </a:r>
          </a:p>
        </p:txBody>
      </p:sp>
      <p:sp>
        <p:nvSpPr>
          <p:cNvPr id="3" name="Content Placeholder 2"/>
          <p:cNvSpPr>
            <a:spLocks noGrp="1"/>
          </p:cNvSpPr>
          <p:nvPr>
            <p:ph idx="1"/>
          </p:nvPr>
        </p:nvSpPr>
        <p:spPr/>
        <p:txBody>
          <a:bodyPr/>
          <a:lstStyle/>
          <a:p>
            <a:r>
              <a:rPr lang="en-GB" dirty="0" smtClean="0"/>
              <a:t>This position is to be inferred from the BCP, 1928, ASB and Common Worship services books.</a:t>
            </a:r>
          </a:p>
          <a:p>
            <a:r>
              <a:rPr lang="en-GB" dirty="0" smtClean="0"/>
              <a:t>This is affirmed in Reports </a:t>
            </a:r>
            <a:r>
              <a:rPr lang="en-GB" i="1" dirty="0"/>
              <a:t>Issues in Human Sexuality</a:t>
            </a:r>
            <a:r>
              <a:rPr lang="en-GB" dirty="0"/>
              <a:t> (1991) and </a:t>
            </a:r>
            <a:r>
              <a:rPr lang="en-GB" i="1" dirty="0"/>
              <a:t>Some Issues in Human Sexuality </a:t>
            </a:r>
            <a:r>
              <a:rPr lang="en-GB" dirty="0"/>
              <a:t>(2003</a:t>
            </a:r>
            <a:r>
              <a:rPr lang="en-GB" dirty="0" smtClean="0"/>
              <a:t>)</a:t>
            </a:r>
          </a:p>
          <a:p>
            <a:r>
              <a:rPr lang="en-GB" dirty="0" smtClean="0"/>
              <a:t>However, the Pilling Report, 2013, reflecting on the passing of the Same Sex Marriage Bill (2013) concludes:</a:t>
            </a:r>
          </a:p>
          <a:p>
            <a:pPr lvl="1"/>
            <a:r>
              <a:rPr lang="en-GB" sz="1800" i="1" dirty="0"/>
              <a:t>“This should continue to involve profound reflection on the interpretation and application of Scripture. These conversations should set the discussion of sexuality within the wider context of human flourishing". This “reflection” also includes a fresh examination of the theology of </a:t>
            </a:r>
            <a:r>
              <a:rPr lang="en-GB" sz="1800" i="1" dirty="0" smtClean="0"/>
              <a:t>marriage.</a:t>
            </a:r>
            <a:endParaRPr lang="en-GB" sz="1800" i="1" dirty="0"/>
          </a:p>
        </p:txBody>
      </p:sp>
    </p:spTree>
    <p:extLst>
      <p:ext uri="{BB962C8B-B14F-4D97-AF65-F5344CB8AC3E}">
        <p14:creationId xmlns:p14="http://schemas.microsoft.com/office/powerpoint/2010/main" val="2956770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Marriage and the Bible – biblical teaching on marriage</a:t>
            </a:r>
            <a:endParaRPr lang="en-GB" dirty="0"/>
          </a:p>
        </p:txBody>
      </p:sp>
      <p:sp>
        <p:nvSpPr>
          <p:cNvPr id="5" name="Oval 4"/>
          <p:cNvSpPr/>
          <p:nvPr/>
        </p:nvSpPr>
        <p:spPr>
          <a:xfrm>
            <a:off x="14549" y="2420888"/>
            <a:ext cx="3405323" cy="18722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children</a:t>
            </a:r>
            <a:endParaRPr lang="en-GB" b="1" dirty="0"/>
          </a:p>
        </p:txBody>
      </p:sp>
      <p:sp>
        <p:nvSpPr>
          <p:cNvPr id="6" name="Oval 5"/>
          <p:cNvSpPr/>
          <p:nvPr/>
        </p:nvSpPr>
        <p:spPr>
          <a:xfrm>
            <a:off x="2816842" y="3501008"/>
            <a:ext cx="3456384" cy="18976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confession</a:t>
            </a:r>
            <a:endParaRPr lang="en-GB" b="1" dirty="0"/>
          </a:p>
        </p:txBody>
      </p:sp>
      <p:sp>
        <p:nvSpPr>
          <p:cNvPr id="7" name="Oval 6"/>
          <p:cNvSpPr/>
          <p:nvPr/>
        </p:nvSpPr>
        <p:spPr>
          <a:xfrm>
            <a:off x="14549" y="4797152"/>
            <a:ext cx="3672408" cy="16816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companionship</a:t>
            </a:r>
            <a:endParaRPr lang="en-GB" b="1" dirty="0"/>
          </a:p>
        </p:txBody>
      </p:sp>
      <p:sp>
        <p:nvSpPr>
          <p:cNvPr id="8" name="Oval 7"/>
          <p:cNvSpPr/>
          <p:nvPr/>
        </p:nvSpPr>
        <p:spPr>
          <a:xfrm>
            <a:off x="5298856" y="4827984"/>
            <a:ext cx="3672408" cy="16816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communion</a:t>
            </a:r>
            <a:endParaRPr lang="en-GB" b="1" dirty="0"/>
          </a:p>
        </p:txBody>
      </p:sp>
      <p:sp>
        <p:nvSpPr>
          <p:cNvPr id="9" name="Oval 8"/>
          <p:cNvSpPr/>
          <p:nvPr/>
        </p:nvSpPr>
        <p:spPr>
          <a:xfrm>
            <a:off x="5269818" y="2204864"/>
            <a:ext cx="3707904" cy="1824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complementarity</a:t>
            </a:r>
            <a:endParaRPr lang="en-GB" b="1" dirty="0"/>
          </a:p>
        </p:txBody>
      </p:sp>
    </p:spTree>
    <p:extLst>
      <p:ext uri="{BB962C8B-B14F-4D97-AF65-F5344CB8AC3E}">
        <p14:creationId xmlns:p14="http://schemas.microsoft.com/office/powerpoint/2010/main" val="3477859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Marriage and the Bible – biblical teaching on marriage</a:t>
            </a:r>
          </a:p>
        </p:txBody>
      </p:sp>
      <p:sp>
        <p:nvSpPr>
          <p:cNvPr id="3" name="Content Placeholder 2"/>
          <p:cNvSpPr>
            <a:spLocks noGrp="1"/>
          </p:cNvSpPr>
          <p:nvPr>
            <p:ph idx="1"/>
          </p:nvPr>
        </p:nvSpPr>
        <p:spPr>
          <a:xfrm>
            <a:off x="179512" y="1807361"/>
            <a:ext cx="8712968" cy="4934007"/>
          </a:xfrm>
        </p:spPr>
        <p:txBody>
          <a:bodyPr>
            <a:normAutofit lnSpcReduction="10000"/>
          </a:bodyPr>
          <a:lstStyle/>
          <a:p>
            <a:endParaRPr lang="en-GB" dirty="0"/>
          </a:p>
          <a:p>
            <a:r>
              <a:rPr lang="en-GB" dirty="0" smtClean="0"/>
              <a:t>The </a:t>
            </a:r>
            <a:r>
              <a:rPr lang="en-GB" dirty="0"/>
              <a:t>LORD God said, "It is not good for the man to be alone. I will make a helper suitable for him." </a:t>
            </a:r>
            <a:r>
              <a:rPr lang="en-GB" dirty="0" smtClean="0"/>
              <a:t>… But </a:t>
            </a:r>
            <a:r>
              <a:rPr lang="en-GB" dirty="0"/>
              <a:t>for Adam no suitable helper was found. 21 So the LORD God caused the man to fall into a deep sleep; and while he was sleeping, he took one of the man's ribs and closed up the place with flesh. 22 Then the LORD God made a woman from the rib he had taken out of the man, and he brought her to the man. </a:t>
            </a:r>
            <a:r>
              <a:rPr lang="en-GB" dirty="0" smtClean="0"/>
              <a:t>The </a:t>
            </a:r>
            <a:r>
              <a:rPr lang="en-GB" dirty="0"/>
              <a:t>man said,</a:t>
            </a:r>
          </a:p>
          <a:p>
            <a:pPr marL="800100" lvl="2" indent="0">
              <a:buNone/>
            </a:pPr>
            <a:r>
              <a:rPr lang="en-GB" sz="1600" dirty="0" smtClean="0"/>
              <a:t>"</a:t>
            </a:r>
            <a:r>
              <a:rPr lang="en-GB" sz="1600" dirty="0"/>
              <a:t>This is now bone of my bones </a:t>
            </a:r>
          </a:p>
          <a:p>
            <a:pPr marL="800100" lvl="2" indent="0">
              <a:buNone/>
            </a:pPr>
            <a:r>
              <a:rPr lang="en-GB" sz="1600" dirty="0"/>
              <a:t>and flesh of my flesh;</a:t>
            </a:r>
          </a:p>
          <a:p>
            <a:pPr marL="800100" lvl="2" indent="0">
              <a:buNone/>
            </a:pPr>
            <a:r>
              <a:rPr lang="en-GB" sz="1600" dirty="0"/>
              <a:t>she shall be called 'woman,'</a:t>
            </a:r>
          </a:p>
          <a:p>
            <a:pPr marL="800100" lvl="2" indent="0">
              <a:buNone/>
            </a:pPr>
            <a:r>
              <a:rPr lang="en-GB" sz="1600" dirty="0"/>
              <a:t>for she was taken out of man." </a:t>
            </a:r>
          </a:p>
          <a:p>
            <a:endParaRPr lang="en-GB" dirty="0"/>
          </a:p>
          <a:p>
            <a:r>
              <a:rPr lang="en-GB" dirty="0" smtClean="0"/>
              <a:t>For </a:t>
            </a:r>
            <a:r>
              <a:rPr lang="en-GB" dirty="0"/>
              <a:t>this reason a man will leave his father and mother and be united to his wife, and they will become one flesh. </a:t>
            </a:r>
            <a:r>
              <a:rPr lang="en-GB" dirty="0" smtClean="0"/>
              <a:t>The </a:t>
            </a:r>
            <a:r>
              <a:rPr lang="en-GB" dirty="0"/>
              <a:t>man and his wife were both naked, and they felt no shame. </a:t>
            </a:r>
            <a:r>
              <a:rPr lang="en-GB" dirty="0" smtClean="0"/>
              <a:t>(Gen </a:t>
            </a:r>
            <a:r>
              <a:rPr lang="en-GB" dirty="0"/>
              <a:t>2:18, </a:t>
            </a:r>
            <a:r>
              <a:rPr lang="en-GB" dirty="0" smtClean="0"/>
              <a:t>20b-25 NIV)</a:t>
            </a:r>
            <a:endParaRPr lang="en-GB" dirty="0"/>
          </a:p>
          <a:p>
            <a:endParaRPr lang="en-GB" dirty="0"/>
          </a:p>
        </p:txBody>
      </p:sp>
    </p:spTree>
    <p:extLst>
      <p:ext uri="{BB962C8B-B14F-4D97-AF65-F5344CB8AC3E}">
        <p14:creationId xmlns:p14="http://schemas.microsoft.com/office/powerpoint/2010/main" val="905571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Marriage and the Bible – biblical teaching on marriage</a:t>
            </a:r>
          </a:p>
        </p:txBody>
      </p:sp>
      <p:sp>
        <p:nvSpPr>
          <p:cNvPr id="3" name="Content Placeholder 2"/>
          <p:cNvSpPr>
            <a:spLocks noGrp="1"/>
          </p:cNvSpPr>
          <p:nvPr>
            <p:ph idx="1"/>
          </p:nvPr>
        </p:nvSpPr>
        <p:spPr>
          <a:xfrm>
            <a:off x="179512" y="1807361"/>
            <a:ext cx="8712968" cy="4934007"/>
          </a:xfrm>
        </p:spPr>
        <p:txBody>
          <a:bodyPr>
            <a:normAutofit/>
          </a:bodyPr>
          <a:lstStyle/>
          <a:p>
            <a:endParaRPr lang="en-GB" dirty="0"/>
          </a:p>
          <a:p>
            <a:r>
              <a:rPr lang="en-GB" dirty="0" smtClean="0"/>
              <a:t>The handmaid was… handmade</a:t>
            </a:r>
          </a:p>
          <a:p>
            <a:r>
              <a:rPr lang="en-GB" dirty="0" smtClean="0"/>
              <a:t>Adam is delighted! Threefold purpose of marriage</a:t>
            </a:r>
          </a:p>
          <a:p>
            <a:pPr lvl="1"/>
            <a:r>
              <a:rPr lang="en-GB" dirty="0" smtClean="0"/>
              <a:t>Leave</a:t>
            </a:r>
          </a:p>
          <a:p>
            <a:pPr lvl="1"/>
            <a:r>
              <a:rPr lang="en-GB" dirty="0" smtClean="0"/>
              <a:t>Cleave</a:t>
            </a:r>
          </a:p>
          <a:p>
            <a:pPr lvl="1"/>
            <a:r>
              <a:rPr lang="en-GB" dirty="0" smtClean="0"/>
              <a:t>Become one flesh</a:t>
            </a:r>
            <a:endParaRPr lang="en-GB" dirty="0"/>
          </a:p>
          <a:p>
            <a:r>
              <a:rPr lang="en-GB" dirty="0" smtClean="0"/>
              <a:t>They </a:t>
            </a:r>
            <a:r>
              <a:rPr lang="en-GB" dirty="0"/>
              <a:t>knew no shame</a:t>
            </a:r>
          </a:p>
          <a:p>
            <a:pPr marL="457200" lvl="1" indent="0">
              <a:buNone/>
            </a:pPr>
            <a:endParaRPr lang="en-GB" dirty="0" smtClean="0"/>
          </a:p>
        </p:txBody>
      </p:sp>
    </p:spTree>
    <p:extLst>
      <p:ext uri="{BB962C8B-B14F-4D97-AF65-F5344CB8AC3E}">
        <p14:creationId xmlns:p14="http://schemas.microsoft.com/office/powerpoint/2010/main" val="636571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Marriage and the Bible </a:t>
            </a:r>
            <a:r>
              <a:rPr lang="en-GB" dirty="0" smtClean="0"/>
              <a:t>– why did God make marriage?</a:t>
            </a:r>
            <a:endParaRPr lang="en-GB" dirty="0"/>
          </a:p>
        </p:txBody>
      </p:sp>
      <p:sp>
        <p:nvSpPr>
          <p:cNvPr id="3" name="Content Placeholder 2"/>
          <p:cNvSpPr>
            <a:spLocks noGrp="1"/>
          </p:cNvSpPr>
          <p:nvPr>
            <p:ph idx="1"/>
          </p:nvPr>
        </p:nvSpPr>
        <p:spPr>
          <a:xfrm>
            <a:off x="179512" y="1807361"/>
            <a:ext cx="8712968" cy="4934007"/>
          </a:xfrm>
        </p:spPr>
        <p:txBody>
          <a:bodyPr>
            <a:normAutofit/>
          </a:bodyPr>
          <a:lstStyle/>
          <a:p>
            <a:r>
              <a:rPr lang="en-GB" dirty="0" smtClean="0"/>
              <a:t>A biblical theology of marriage in a nutshell</a:t>
            </a:r>
          </a:p>
          <a:p>
            <a:r>
              <a:rPr lang="en-GB" dirty="0" smtClean="0"/>
              <a:t>Genesis 2:24 is key</a:t>
            </a:r>
          </a:p>
          <a:p>
            <a:pPr lvl="1"/>
            <a:r>
              <a:rPr lang="en-GB" dirty="0" smtClean="0"/>
              <a:t>Matt 19:4-6 – God intended it to be insoluble </a:t>
            </a:r>
          </a:p>
          <a:p>
            <a:pPr lvl="1"/>
            <a:r>
              <a:rPr lang="en-GB" dirty="0" smtClean="0"/>
              <a:t>1 Cor 6:16 – “one flesh” with the body is intended to match “one flesh” at the level of community and society </a:t>
            </a:r>
          </a:p>
          <a:p>
            <a:pPr lvl="1"/>
            <a:r>
              <a:rPr lang="en-GB" dirty="0" smtClean="0"/>
              <a:t>Eph 5:31 – the parabolic function of marriage </a:t>
            </a:r>
          </a:p>
          <a:p>
            <a:pPr marL="457200" lvl="1" indent="0">
              <a:buNone/>
            </a:pPr>
            <a:endParaRPr lang="en-GB" dirty="0" smtClean="0"/>
          </a:p>
          <a:p>
            <a:pPr lvl="1"/>
            <a:r>
              <a:rPr lang="en-GB" b="1" dirty="0" smtClean="0"/>
              <a:t>Mystery</a:t>
            </a:r>
          </a:p>
          <a:p>
            <a:pPr lvl="1"/>
            <a:endParaRPr lang="en-GB" b="1" dirty="0" smtClean="0"/>
          </a:p>
          <a:p>
            <a:pPr lvl="1"/>
            <a:r>
              <a:rPr lang="en-GB" b="1" dirty="0" smtClean="0"/>
              <a:t>Mutuality</a:t>
            </a:r>
          </a:p>
          <a:p>
            <a:pPr lvl="1"/>
            <a:endParaRPr lang="en-GB" b="1" dirty="0" smtClean="0"/>
          </a:p>
          <a:p>
            <a:pPr lvl="1"/>
            <a:r>
              <a:rPr lang="en-GB" b="1" dirty="0" smtClean="0"/>
              <a:t>Mission</a:t>
            </a:r>
            <a:endParaRPr lang="en-GB" b="1" dirty="0"/>
          </a:p>
          <a:p>
            <a:pPr marL="457200" lvl="1" indent="0">
              <a:buNone/>
            </a:pPr>
            <a:endParaRPr lang="en-GB" dirty="0" smtClean="0"/>
          </a:p>
        </p:txBody>
      </p:sp>
    </p:spTree>
    <p:extLst>
      <p:ext uri="{BB962C8B-B14F-4D97-AF65-F5344CB8AC3E}">
        <p14:creationId xmlns:p14="http://schemas.microsoft.com/office/powerpoint/2010/main" val="3230423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Marriage and the </a:t>
            </a:r>
            <a:r>
              <a:rPr lang="en-GB" dirty="0" smtClean="0"/>
              <a:t>Church of England Liturgy</a:t>
            </a:r>
            <a:endParaRPr lang="en-GB" dirty="0"/>
          </a:p>
        </p:txBody>
      </p:sp>
      <p:sp>
        <p:nvSpPr>
          <p:cNvPr id="3" name="Content Placeholder 2"/>
          <p:cNvSpPr>
            <a:spLocks noGrp="1"/>
          </p:cNvSpPr>
          <p:nvPr>
            <p:ph idx="1"/>
          </p:nvPr>
        </p:nvSpPr>
        <p:spPr>
          <a:xfrm>
            <a:off x="179512" y="1807361"/>
            <a:ext cx="8712968" cy="4934007"/>
          </a:xfrm>
        </p:spPr>
        <p:txBody>
          <a:bodyPr>
            <a:normAutofit/>
          </a:bodyPr>
          <a:lstStyle/>
          <a:p>
            <a:r>
              <a:rPr lang="en-GB" dirty="0" smtClean="0"/>
              <a:t>1549, 1552 &amp; 1662 Prayer Books</a:t>
            </a:r>
          </a:p>
          <a:p>
            <a:r>
              <a:rPr lang="en-GB" dirty="0" smtClean="0"/>
              <a:t>Substance of the Sarum rites only subtly altered </a:t>
            </a:r>
          </a:p>
          <a:p>
            <a:r>
              <a:rPr lang="en-GB" dirty="0" smtClean="0"/>
              <a:t>Key change: marriage is not a sacrament</a:t>
            </a:r>
          </a:p>
          <a:p>
            <a:r>
              <a:rPr lang="en-GB" dirty="0" smtClean="0"/>
              <a:t>Changed Reformation understanding of Marriage</a:t>
            </a:r>
          </a:p>
          <a:p>
            <a:pPr lvl="1"/>
            <a:r>
              <a:rPr lang="en-GB" dirty="0" smtClean="0"/>
              <a:t>Martin Luther’s Marriage to </a:t>
            </a:r>
            <a:r>
              <a:rPr lang="en-GB" dirty="0"/>
              <a:t>Katherine von Bora in Germany</a:t>
            </a:r>
            <a:endParaRPr lang="en-GB" dirty="0" smtClean="0"/>
          </a:p>
          <a:p>
            <a:pPr marL="457200" lvl="1" indent="0">
              <a:buNone/>
            </a:pPr>
            <a:endParaRPr lang="en-GB" dirty="0" smtClean="0"/>
          </a:p>
          <a:p>
            <a:pPr lvl="1"/>
            <a:r>
              <a:rPr lang="en-GB" dirty="0" smtClean="0"/>
              <a:t>J.I. Packer on Puritan revival of a healthier outlook on creation and joy:</a:t>
            </a:r>
          </a:p>
          <a:p>
            <a:pPr marL="457200" lvl="1" indent="0">
              <a:buNone/>
            </a:pPr>
            <a:r>
              <a:rPr lang="en-GB" i="1" dirty="0"/>
              <a:t>Chrysostom had denied that Adam and Eve could have had sexual relations before the Fall; Augustine allowed that procreation was lawful, but insisted that the passions accompanying intercourse were always sinful... Gregory of Nyssa was sure that Adam and Eve had been made without sexual desire, and that had there been no Fall mankind would have produced by means of what Leland Ryken gravely calls “some harmless mode of vegetation”... so twisted a record urgently needed to be set straight, and this the Reformers, followed by the Puritans, forthrightly </a:t>
            </a:r>
            <a:r>
              <a:rPr lang="en-GB" i="1" dirty="0" smtClean="0"/>
              <a:t>did.</a:t>
            </a:r>
          </a:p>
        </p:txBody>
      </p:sp>
    </p:spTree>
    <p:extLst>
      <p:ext uri="{BB962C8B-B14F-4D97-AF65-F5344CB8AC3E}">
        <p14:creationId xmlns:p14="http://schemas.microsoft.com/office/powerpoint/2010/main" val="1986318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88640"/>
            <a:ext cx="7125113" cy="924475"/>
          </a:xfrm>
        </p:spPr>
        <p:txBody>
          <a:bodyPr/>
          <a:lstStyle/>
          <a:p>
            <a:r>
              <a:rPr lang="en-GB" dirty="0"/>
              <a:t>Marriage and the </a:t>
            </a:r>
            <a:r>
              <a:rPr lang="en-GB" dirty="0" smtClean="0"/>
              <a:t>Church of England Liturgy</a:t>
            </a:r>
            <a:endParaRPr lang="en-GB" dirty="0"/>
          </a:p>
        </p:txBody>
      </p:sp>
      <p:sp>
        <p:nvSpPr>
          <p:cNvPr id="3" name="Content Placeholder 2"/>
          <p:cNvSpPr>
            <a:spLocks noGrp="1"/>
          </p:cNvSpPr>
          <p:nvPr>
            <p:ph idx="1"/>
          </p:nvPr>
        </p:nvSpPr>
        <p:spPr>
          <a:xfrm>
            <a:off x="179512" y="1340769"/>
            <a:ext cx="8856984" cy="5400600"/>
          </a:xfrm>
        </p:spPr>
        <p:txBody>
          <a:bodyPr>
            <a:normAutofit fontScale="85000" lnSpcReduction="20000"/>
          </a:bodyPr>
          <a:lstStyle/>
          <a:p>
            <a:pPr marL="457200" lvl="1" indent="0">
              <a:buNone/>
            </a:pPr>
            <a:r>
              <a:rPr lang="en-GB" sz="1900" b="1" dirty="0" smtClean="0"/>
              <a:t>Richard Baxter:</a:t>
            </a:r>
          </a:p>
          <a:p>
            <a:r>
              <a:rPr lang="en-GB" dirty="0"/>
              <a:t>I pray you, tell me my duty to my wife and hers to me.</a:t>
            </a:r>
          </a:p>
          <a:p>
            <a:r>
              <a:rPr lang="en-GB" dirty="0"/>
              <a:t>The common duty of husband and wife is,</a:t>
            </a:r>
          </a:p>
          <a:p>
            <a:pPr lvl="0"/>
            <a:r>
              <a:rPr lang="en-GB" dirty="0"/>
              <a:t>Entirely to love each other; and therefore chose one that is truly lovely...and avoid all things that tend to quench your love.</a:t>
            </a:r>
          </a:p>
          <a:p>
            <a:pPr lvl="0"/>
            <a:r>
              <a:rPr lang="en-GB" dirty="0"/>
              <a:t>To dwell together and enjoy each other, and faithfully join as helpers in the education of their children, the government of the family, and the management of the worldly business.</a:t>
            </a:r>
          </a:p>
          <a:p>
            <a:pPr lvl="0"/>
            <a:r>
              <a:rPr lang="en-GB" dirty="0"/>
              <a:t>Especially to be helpers of each other’s salvation: to stir up each other to faith, love and obedience, and good works: to warn and help each other against sin, and all temptations; to join in God’s worship in the family, and in private: to prepare each other for the approach of death, and comfort each other in the hopes of life eternal.</a:t>
            </a:r>
          </a:p>
          <a:p>
            <a:pPr lvl="0"/>
            <a:r>
              <a:rPr lang="en-GB" dirty="0"/>
              <a:t>To avoid all dissensions, and to bear with those infirmities in each other which you cannot cure: to assuage, and not provoke, unruly passions; and, in lawful things, to please each other.</a:t>
            </a:r>
          </a:p>
          <a:p>
            <a:pPr lvl="0"/>
            <a:r>
              <a:rPr lang="en-GB" dirty="0"/>
              <a:t>To keep conjugal chastity and fidelity, and to avoid all unseemly and immodest carriage with another, which may stir up jealousy; and yet to avoid all jealousy which is unjust.</a:t>
            </a:r>
          </a:p>
          <a:p>
            <a:r>
              <a:rPr lang="en-GB" dirty="0"/>
              <a:t>To help one another to bear their burdens (and not by impatience to make them greater). In poverty, crosses, sickness, dangers, to comfort and support each other. And to be delightful companions in holy love, and heavenly hopes and duties, when all other outward comforts fail.</a:t>
            </a:r>
            <a:endParaRPr lang="en-GB" i="1" dirty="0" smtClean="0"/>
          </a:p>
        </p:txBody>
      </p:sp>
    </p:spTree>
    <p:extLst>
      <p:ext uri="{BB962C8B-B14F-4D97-AF65-F5344CB8AC3E}">
        <p14:creationId xmlns:p14="http://schemas.microsoft.com/office/powerpoint/2010/main" val="1441924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Solemnization of Marriage – BCP text</a:t>
            </a:r>
            <a:endParaRPr lang="en-GB" dirty="0"/>
          </a:p>
        </p:txBody>
      </p:sp>
      <p:sp>
        <p:nvSpPr>
          <p:cNvPr id="3" name="Content Placeholder 2"/>
          <p:cNvSpPr>
            <a:spLocks noGrp="1"/>
          </p:cNvSpPr>
          <p:nvPr>
            <p:ph idx="1"/>
          </p:nvPr>
        </p:nvSpPr>
        <p:spPr/>
        <p:txBody>
          <a:bodyPr/>
          <a:lstStyle/>
          <a:p>
            <a:r>
              <a:rPr lang="en-GB" b="1" i="1" dirty="0"/>
              <a:t>Dearly beloved, we are gathered together here in the sight of God, and in the face of this congregation, </a:t>
            </a:r>
            <a:endParaRPr lang="en-GB" dirty="0"/>
          </a:p>
          <a:p>
            <a:endParaRPr lang="en-GB" dirty="0"/>
          </a:p>
        </p:txBody>
      </p:sp>
    </p:spTree>
    <p:extLst>
      <p:ext uri="{BB962C8B-B14F-4D97-AF65-F5344CB8AC3E}">
        <p14:creationId xmlns:p14="http://schemas.microsoft.com/office/powerpoint/2010/main" val="3491088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Solemnization of Marriage – BCP text</a:t>
            </a:r>
            <a:endParaRPr lang="en-GB" dirty="0"/>
          </a:p>
        </p:txBody>
      </p:sp>
      <p:sp>
        <p:nvSpPr>
          <p:cNvPr id="3" name="Content Placeholder 2"/>
          <p:cNvSpPr>
            <a:spLocks noGrp="1"/>
          </p:cNvSpPr>
          <p:nvPr>
            <p:ph idx="1"/>
          </p:nvPr>
        </p:nvSpPr>
        <p:spPr/>
        <p:txBody>
          <a:bodyPr/>
          <a:lstStyle/>
          <a:p>
            <a:r>
              <a:rPr lang="en-GB" b="1" i="1" dirty="0"/>
              <a:t>to join together this Man and this Woman in holy Matrimony; which is an honourable estate, instituted of God in the time of man’s innocency,</a:t>
            </a:r>
            <a:endParaRPr lang="en-GB" dirty="0"/>
          </a:p>
          <a:p>
            <a:endParaRPr lang="en-GB" dirty="0"/>
          </a:p>
        </p:txBody>
      </p:sp>
    </p:spTree>
    <p:extLst>
      <p:ext uri="{BB962C8B-B14F-4D97-AF65-F5344CB8AC3E}">
        <p14:creationId xmlns:p14="http://schemas.microsoft.com/office/powerpoint/2010/main" val="838012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Solemnization of Marriage – BCP text</a:t>
            </a:r>
            <a:endParaRPr lang="en-GB" dirty="0"/>
          </a:p>
        </p:txBody>
      </p:sp>
      <p:sp>
        <p:nvSpPr>
          <p:cNvPr id="3" name="Content Placeholder 2"/>
          <p:cNvSpPr>
            <a:spLocks noGrp="1"/>
          </p:cNvSpPr>
          <p:nvPr>
            <p:ph idx="1"/>
          </p:nvPr>
        </p:nvSpPr>
        <p:spPr/>
        <p:txBody>
          <a:bodyPr/>
          <a:lstStyle/>
          <a:p>
            <a:r>
              <a:rPr lang="en-GB" b="1" i="1" dirty="0"/>
              <a:t>to join together this Man and this Woman in holy Matrimony; which is an honourable estate, instituted of God in the time of man’s innocency,</a:t>
            </a:r>
            <a:endParaRPr lang="en-GB" dirty="0"/>
          </a:p>
          <a:p>
            <a:endParaRPr lang="en-GB" dirty="0"/>
          </a:p>
        </p:txBody>
      </p:sp>
    </p:spTree>
    <p:extLst>
      <p:ext uri="{BB962C8B-B14F-4D97-AF65-F5344CB8AC3E}">
        <p14:creationId xmlns:p14="http://schemas.microsoft.com/office/powerpoint/2010/main" val="2940351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Solemnization of Marriage – BCP text</a:t>
            </a:r>
            <a:endParaRPr lang="en-GB" dirty="0"/>
          </a:p>
        </p:txBody>
      </p:sp>
      <p:sp>
        <p:nvSpPr>
          <p:cNvPr id="3" name="Content Placeholder 2"/>
          <p:cNvSpPr>
            <a:spLocks noGrp="1"/>
          </p:cNvSpPr>
          <p:nvPr>
            <p:ph idx="1"/>
          </p:nvPr>
        </p:nvSpPr>
        <p:spPr/>
        <p:txBody>
          <a:bodyPr/>
          <a:lstStyle/>
          <a:p>
            <a:r>
              <a:rPr lang="en-GB" b="1" i="1" dirty="0"/>
              <a:t>signifying unto us the mystical union that is betwixt Christ and his Church; </a:t>
            </a:r>
            <a:endParaRPr lang="en-GB" dirty="0"/>
          </a:p>
          <a:p>
            <a:endParaRPr lang="en-GB" dirty="0"/>
          </a:p>
        </p:txBody>
      </p:sp>
    </p:spTree>
    <p:extLst>
      <p:ext uri="{BB962C8B-B14F-4D97-AF65-F5344CB8AC3E}">
        <p14:creationId xmlns:p14="http://schemas.microsoft.com/office/powerpoint/2010/main" val="556971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Solemnization of Marriage – BCP text</a:t>
            </a:r>
            <a:endParaRPr lang="en-GB" dirty="0"/>
          </a:p>
        </p:txBody>
      </p:sp>
      <p:sp>
        <p:nvSpPr>
          <p:cNvPr id="3" name="Content Placeholder 2"/>
          <p:cNvSpPr>
            <a:spLocks noGrp="1"/>
          </p:cNvSpPr>
          <p:nvPr>
            <p:ph idx="1"/>
          </p:nvPr>
        </p:nvSpPr>
        <p:spPr/>
        <p:txBody>
          <a:bodyPr/>
          <a:lstStyle/>
          <a:p>
            <a:r>
              <a:rPr lang="en-GB" b="1" i="1" dirty="0"/>
              <a:t>which holy estate Christ adorned and beautified with his presence, and first miracle that he wrought, in Cana of Galilee; and is commended of Saint Paul to be honourable among all men:</a:t>
            </a:r>
            <a:endParaRPr lang="en-GB" dirty="0"/>
          </a:p>
          <a:p>
            <a:endParaRPr lang="en-GB" dirty="0"/>
          </a:p>
        </p:txBody>
      </p:sp>
    </p:spTree>
    <p:extLst>
      <p:ext uri="{BB962C8B-B14F-4D97-AF65-F5344CB8AC3E}">
        <p14:creationId xmlns:p14="http://schemas.microsoft.com/office/powerpoint/2010/main" val="2080400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Solemnization of Marriage – BCP text</a:t>
            </a:r>
            <a:endParaRPr lang="en-GB" dirty="0"/>
          </a:p>
        </p:txBody>
      </p:sp>
      <p:sp>
        <p:nvSpPr>
          <p:cNvPr id="3" name="Content Placeholder 2"/>
          <p:cNvSpPr>
            <a:spLocks noGrp="1"/>
          </p:cNvSpPr>
          <p:nvPr>
            <p:ph idx="1"/>
          </p:nvPr>
        </p:nvSpPr>
        <p:spPr/>
        <p:txBody>
          <a:bodyPr/>
          <a:lstStyle/>
          <a:p>
            <a:r>
              <a:rPr lang="en-GB" b="1" i="1" dirty="0"/>
              <a:t>and therefore is not by any to be enterprised, nor taken in hand, unadvisedly, lightly, or wantonly, to satisfy men’s carnal lusts and appetites, like brute beasts that have no understanding; but reverently, discreetly, advisedly, soberly, and in the fear of God; duly considering the causes for which Matrimony was ordained.</a:t>
            </a:r>
            <a:endParaRPr lang="en-GB" dirty="0"/>
          </a:p>
          <a:p>
            <a:endParaRPr lang="en-GB" dirty="0"/>
          </a:p>
        </p:txBody>
      </p:sp>
    </p:spTree>
    <p:extLst>
      <p:ext uri="{BB962C8B-B14F-4D97-AF65-F5344CB8AC3E}">
        <p14:creationId xmlns:p14="http://schemas.microsoft.com/office/powerpoint/2010/main" val="3590065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Solemnization of Marriage – BCP text</a:t>
            </a:r>
            <a:endParaRPr lang="en-GB" dirty="0"/>
          </a:p>
        </p:txBody>
      </p:sp>
      <p:sp>
        <p:nvSpPr>
          <p:cNvPr id="3" name="Content Placeholder 2"/>
          <p:cNvSpPr>
            <a:spLocks noGrp="1"/>
          </p:cNvSpPr>
          <p:nvPr>
            <p:ph idx="1"/>
          </p:nvPr>
        </p:nvSpPr>
        <p:spPr/>
        <p:txBody>
          <a:bodyPr/>
          <a:lstStyle/>
          <a:p>
            <a:r>
              <a:rPr lang="en-GB" b="1" i="1" dirty="0"/>
              <a:t>First, It was ordained for the procreation of children, to be brought up in the fear and nurture of the Lord, and to the praise of his holy Name.</a:t>
            </a:r>
            <a:endParaRPr lang="en-GB" dirty="0"/>
          </a:p>
        </p:txBody>
      </p:sp>
    </p:spTree>
    <p:extLst>
      <p:ext uri="{BB962C8B-B14F-4D97-AF65-F5344CB8AC3E}">
        <p14:creationId xmlns:p14="http://schemas.microsoft.com/office/powerpoint/2010/main" val="4065419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Solemnization of Marriage – BCP text</a:t>
            </a:r>
            <a:endParaRPr lang="en-GB" dirty="0"/>
          </a:p>
        </p:txBody>
      </p:sp>
      <p:sp>
        <p:nvSpPr>
          <p:cNvPr id="3" name="Content Placeholder 2"/>
          <p:cNvSpPr>
            <a:spLocks noGrp="1"/>
          </p:cNvSpPr>
          <p:nvPr>
            <p:ph idx="1"/>
          </p:nvPr>
        </p:nvSpPr>
        <p:spPr/>
        <p:txBody>
          <a:bodyPr/>
          <a:lstStyle/>
          <a:p>
            <a:r>
              <a:rPr lang="en-GB" b="1" i="1" dirty="0"/>
              <a:t>Secondly, It was ordained for a remedy against sin, and to avoid fornication; that such persons as have not the gift of continency might marry, and keep themselves undefiled members of Christ’s body.</a:t>
            </a:r>
            <a:endParaRPr lang="en-GB" dirty="0"/>
          </a:p>
        </p:txBody>
      </p:sp>
    </p:spTree>
    <p:extLst>
      <p:ext uri="{BB962C8B-B14F-4D97-AF65-F5344CB8AC3E}">
        <p14:creationId xmlns:p14="http://schemas.microsoft.com/office/powerpoint/2010/main" val="2287048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Solemnization of Marriage – BCP text</a:t>
            </a:r>
            <a:endParaRPr lang="en-GB" dirty="0"/>
          </a:p>
        </p:txBody>
      </p:sp>
      <p:sp>
        <p:nvSpPr>
          <p:cNvPr id="3" name="Content Placeholder 2"/>
          <p:cNvSpPr>
            <a:spLocks noGrp="1"/>
          </p:cNvSpPr>
          <p:nvPr>
            <p:ph idx="1"/>
          </p:nvPr>
        </p:nvSpPr>
        <p:spPr/>
        <p:txBody>
          <a:bodyPr/>
          <a:lstStyle/>
          <a:p>
            <a:r>
              <a:rPr lang="en-GB" b="1" i="1" dirty="0"/>
              <a:t>Thirdly, It was ordained for the mutual society, help, and comfort, that the one ought to have of the other, both in prosperity and adversity. Into which holy estate these two persons present come now to be joined. </a:t>
            </a:r>
            <a:endParaRPr lang="en-GB" dirty="0"/>
          </a:p>
        </p:txBody>
      </p:sp>
    </p:spTree>
    <p:extLst>
      <p:ext uri="{BB962C8B-B14F-4D97-AF65-F5344CB8AC3E}">
        <p14:creationId xmlns:p14="http://schemas.microsoft.com/office/powerpoint/2010/main" val="2104442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Solemnization of Marriage – BCP text</a:t>
            </a:r>
            <a:endParaRPr lang="en-GB" dirty="0"/>
          </a:p>
        </p:txBody>
      </p:sp>
      <p:sp>
        <p:nvSpPr>
          <p:cNvPr id="3" name="Content Placeholder 2"/>
          <p:cNvSpPr>
            <a:spLocks noGrp="1"/>
          </p:cNvSpPr>
          <p:nvPr>
            <p:ph idx="1"/>
          </p:nvPr>
        </p:nvSpPr>
        <p:spPr/>
        <p:txBody>
          <a:bodyPr>
            <a:normAutofit lnSpcReduction="10000"/>
          </a:bodyPr>
          <a:lstStyle/>
          <a:p>
            <a:r>
              <a:rPr lang="en-GB" b="1" i="1" dirty="0"/>
              <a:t>Therefore if any man can shew any just cause, why they may not lawfully be joined together, let him now speak, or else hereafter for ever hold his peace.</a:t>
            </a:r>
            <a:endParaRPr lang="en-GB" dirty="0"/>
          </a:p>
          <a:p>
            <a:endParaRPr lang="en-GB" dirty="0"/>
          </a:p>
          <a:p>
            <a:r>
              <a:rPr lang="en-GB" b="1" i="1" dirty="0"/>
              <a:t>I require and charge you both, as ye will answer at the dreadful day of judgement when the secrets of all hearts shall be disclosed, that if either of you know any impediment, why ye may not be lawfully joined together in Matrimony, ye do now confess it. For be ye well assured, that so many as are coupled together otherwise than God’s Word doth allow are not joined together by God; neither is their Matrimony lawful.</a:t>
            </a:r>
            <a:endParaRPr lang="en-GB" dirty="0"/>
          </a:p>
        </p:txBody>
      </p:sp>
    </p:spTree>
    <p:extLst>
      <p:ext uri="{BB962C8B-B14F-4D97-AF65-F5344CB8AC3E}">
        <p14:creationId xmlns:p14="http://schemas.microsoft.com/office/powerpoint/2010/main" val="24965961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Solemnization of Marriage – BCP text</a:t>
            </a:r>
            <a:endParaRPr lang="en-GB" dirty="0"/>
          </a:p>
        </p:txBody>
      </p:sp>
      <p:sp>
        <p:nvSpPr>
          <p:cNvPr id="3" name="Content Placeholder 2"/>
          <p:cNvSpPr>
            <a:spLocks noGrp="1"/>
          </p:cNvSpPr>
          <p:nvPr>
            <p:ph idx="1"/>
          </p:nvPr>
        </p:nvSpPr>
        <p:spPr/>
        <p:txBody>
          <a:bodyPr>
            <a:normAutofit/>
          </a:bodyPr>
          <a:lstStyle/>
          <a:p>
            <a:r>
              <a:rPr lang="en-GB" b="1" i="1" dirty="0"/>
              <a:t>N, wilt thou have this woman to be thy wedded wife, to live together after God’s ordinance in the holy estate of Matrimony? Wilt thou love her, comfort her, honour, and keep her in sickness and in health; and, forsaking all other, keep thee only unto her, so long as ye both shall live?</a:t>
            </a:r>
            <a:br>
              <a:rPr lang="en-GB" b="1" i="1" dirty="0"/>
            </a:br>
            <a:r>
              <a:rPr lang="en-GB" b="1" i="1" dirty="0"/>
              <a:t>The Man shall answer, I will.</a:t>
            </a:r>
            <a:endParaRPr lang="en-GB" dirty="0"/>
          </a:p>
        </p:txBody>
      </p:sp>
    </p:spTree>
    <p:extLst>
      <p:ext uri="{BB962C8B-B14F-4D97-AF65-F5344CB8AC3E}">
        <p14:creationId xmlns:p14="http://schemas.microsoft.com/office/powerpoint/2010/main" val="3017547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Solemnization of Marriage – BCP text</a:t>
            </a:r>
            <a:endParaRPr lang="en-GB" dirty="0"/>
          </a:p>
        </p:txBody>
      </p:sp>
      <p:sp>
        <p:nvSpPr>
          <p:cNvPr id="3" name="Content Placeholder 2"/>
          <p:cNvSpPr>
            <a:spLocks noGrp="1"/>
          </p:cNvSpPr>
          <p:nvPr>
            <p:ph idx="1"/>
          </p:nvPr>
        </p:nvSpPr>
        <p:spPr/>
        <p:txBody>
          <a:bodyPr>
            <a:normAutofit/>
          </a:bodyPr>
          <a:lstStyle/>
          <a:p>
            <a:r>
              <a:rPr lang="en-GB" b="1" i="1" dirty="0"/>
              <a:t>N. WILT thou have this man to thy wedded husband, to live together after God’s ordinance in the holy estate of Matrimony? Wilt thou obey him, and serve him, love, honour, and keep him in sickness and in health; and, forsaking all other, keep thee only unto him, so long as ye both shall live?</a:t>
            </a:r>
            <a:br>
              <a:rPr lang="en-GB" b="1" i="1" dirty="0"/>
            </a:br>
            <a:r>
              <a:rPr lang="en-GB" b="1" i="1" dirty="0"/>
              <a:t>The Woman shall answer, I will.</a:t>
            </a:r>
            <a:endParaRPr lang="en-GB" i="1" dirty="0"/>
          </a:p>
        </p:txBody>
      </p:sp>
    </p:spTree>
    <p:extLst>
      <p:ext uri="{BB962C8B-B14F-4D97-AF65-F5344CB8AC3E}">
        <p14:creationId xmlns:p14="http://schemas.microsoft.com/office/powerpoint/2010/main" val="1705222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Solemnization of Marriage – BCP text</a:t>
            </a:r>
            <a:endParaRPr lang="en-GB" dirty="0"/>
          </a:p>
        </p:txBody>
      </p:sp>
      <p:sp>
        <p:nvSpPr>
          <p:cNvPr id="3" name="Content Placeholder 2"/>
          <p:cNvSpPr>
            <a:spLocks noGrp="1"/>
          </p:cNvSpPr>
          <p:nvPr>
            <p:ph idx="1"/>
          </p:nvPr>
        </p:nvSpPr>
        <p:spPr/>
        <p:txBody>
          <a:bodyPr>
            <a:normAutofit/>
          </a:bodyPr>
          <a:lstStyle/>
          <a:p>
            <a:r>
              <a:rPr lang="en-GB" b="1" i="1" dirty="0"/>
              <a:t>I N. take thee N. to my wedded wife, to have and to hold from this day forward, for better for worse, for richer for poorer, in sickness and in health, to love and to cherish, till death us do part, according to God’s holy ordinance; and thereto I plight thee my troth.</a:t>
            </a:r>
            <a:endParaRPr lang="en-GB" dirty="0"/>
          </a:p>
        </p:txBody>
      </p:sp>
    </p:spTree>
    <p:extLst>
      <p:ext uri="{BB962C8B-B14F-4D97-AF65-F5344CB8AC3E}">
        <p14:creationId xmlns:p14="http://schemas.microsoft.com/office/powerpoint/2010/main" val="38764982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Solemnization of Marriage – BCP text</a:t>
            </a:r>
            <a:endParaRPr lang="en-GB" dirty="0"/>
          </a:p>
        </p:txBody>
      </p:sp>
      <p:sp>
        <p:nvSpPr>
          <p:cNvPr id="3" name="Content Placeholder 2"/>
          <p:cNvSpPr>
            <a:spLocks noGrp="1"/>
          </p:cNvSpPr>
          <p:nvPr>
            <p:ph idx="1"/>
          </p:nvPr>
        </p:nvSpPr>
        <p:spPr/>
        <p:txBody>
          <a:bodyPr>
            <a:normAutofit/>
          </a:bodyPr>
          <a:lstStyle/>
          <a:p>
            <a:r>
              <a:rPr lang="en-GB" b="1" i="1" dirty="0"/>
              <a:t>I N. take thee N. to my wedded husband, to have and to hold from this day forward, for better for worse, for richer for poorer, in sickness and in health, to love, cherish and to obey, till death us do part, according to God’s holy ordinance; and thereto I plight thee my troth.</a:t>
            </a:r>
            <a:endParaRPr lang="en-GB" dirty="0"/>
          </a:p>
        </p:txBody>
      </p:sp>
    </p:spTree>
    <p:extLst>
      <p:ext uri="{BB962C8B-B14F-4D97-AF65-F5344CB8AC3E}">
        <p14:creationId xmlns:p14="http://schemas.microsoft.com/office/powerpoint/2010/main" val="19862868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Solemnization of Marriage – BCP text</a:t>
            </a:r>
            <a:endParaRPr lang="en-GB" dirty="0"/>
          </a:p>
        </p:txBody>
      </p:sp>
      <p:sp>
        <p:nvSpPr>
          <p:cNvPr id="3" name="Content Placeholder 2"/>
          <p:cNvSpPr>
            <a:spLocks noGrp="1"/>
          </p:cNvSpPr>
          <p:nvPr>
            <p:ph idx="1"/>
          </p:nvPr>
        </p:nvSpPr>
        <p:spPr/>
        <p:txBody>
          <a:bodyPr>
            <a:normAutofit/>
          </a:bodyPr>
          <a:lstStyle/>
          <a:p>
            <a:r>
              <a:rPr lang="en-GB" b="1" i="1" dirty="0"/>
              <a:t>WITH this ring I thee wed, with my body I thee worship, and with all my worldly goods I thee endow: In the Name of the Father, and of the Son, and of the Holy Ghost. Amen.</a:t>
            </a:r>
            <a:endParaRPr lang="en-GB" dirty="0"/>
          </a:p>
        </p:txBody>
      </p:sp>
    </p:spTree>
    <p:extLst>
      <p:ext uri="{BB962C8B-B14F-4D97-AF65-F5344CB8AC3E}">
        <p14:creationId xmlns:p14="http://schemas.microsoft.com/office/powerpoint/2010/main" val="13350060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Solemnization of Marriage – BCP text</a:t>
            </a:r>
            <a:endParaRPr lang="en-GB" dirty="0"/>
          </a:p>
        </p:txBody>
      </p:sp>
      <p:sp>
        <p:nvSpPr>
          <p:cNvPr id="3" name="Content Placeholder 2"/>
          <p:cNvSpPr>
            <a:spLocks noGrp="1"/>
          </p:cNvSpPr>
          <p:nvPr>
            <p:ph idx="1"/>
          </p:nvPr>
        </p:nvSpPr>
        <p:spPr/>
        <p:txBody>
          <a:bodyPr>
            <a:normAutofit/>
          </a:bodyPr>
          <a:lstStyle/>
          <a:p>
            <a:r>
              <a:rPr lang="en-GB" b="1" i="1" dirty="0"/>
              <a:t>ETERNAL God, Creator and Preserver of all mankind, Giver of all spiritual grace, the Author of everlasting life: Send thy blessing upon these thy servants, this man and this woman, whom we bless in thy Name; that, as Isaac and Rebecca lived faithfully together, so these persons may surely perform and keep the vow and covenant betwixt them made, (whereof this Ring given and received is a token and pledge,) and may ever remain in perfect love and peace together, and live according to thy laws; through Jesus Christ our Lord. Amen.</a:t>
            </a:r>
            <a:endParaRPr lang="en-GB" dirty="0"/>
          </a:p>
        </p:txBody>
      </p:sp>
    </p:spTree>
    <p:extLst>
      <p:ext uri="{BB962C8B-B14F-4D97-AF65-F5344CB8AC3E}">
        <p14:creationId xmlns:p14="http://schemas.microsoft.com/office/powerpoint/2010/main" val="2447039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Solemnization of Marriage – BCP text</a:t>
            </a:r>
            <a:endParaRPr lang="en-GB" dirty="0"/>
          </a:p>
        </p:txBody>
      </p:sp>
      <p:sp>
        <p:nvSpPr>
          <p:cNvPr id="3" name="Content Placeholder 2"/>
          <p:cNvSpPr>
            <a:spLocks noGrp="1"/>
          </p:cNvSpPr>
          <p:nvPr>
            <p:ph idx="1"/>
          </p:nvPr>
        </p:nvSpPr>
        <p:spPr/>
        <p:txBody>
          <a:bodyPr>
            <a:normAutofit/>
          </a:bodyPr>
          <a:lstStyle/>
          <a:p>
            <a:r>
              <a:rPr lang="en-GB" b="1" i="1" dirty="0"/>
              <a:t>Minister joins their right hands and says: “Those whom God hath joined together let no man put asunder” – </a:t>
            </a:r>
            <a:endParaRPr lang="en-GB" dirty="0"/>
          </a:p>
        </p:txBody>
      </p:sp>
    </p:spTree>
    <p:extLst>
      <p:ext uri="{BB962C8B-B14F-4D97-AF65-F5344CB8AC3E}">
        <p14:creationId xmlns:p14="http://schemas.microsoft.com/office/powerpoint/2010/main" val="12109159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Solemnization of Marriage – BCP text</a:t>
            </a:r>
            <a:endParaRPr lang="en-GB" dirty="0"/>
          </a:p>
        </p:txBody>
      </p:sp>
      <p:sp>
        <p:nvSpPr>
          <p:cNvPr id="3" name="Content Placeholder 2"/>
          <p:cNvSpPr>
            <a:spLocks noGrp="1"/>
          </p:cNvSpPr>
          <p:nvPr>
            <p:ph idx="1"/>
          </p:nvPr>
        </p:nvSpPr>
        <p:spPr/>
        <p:txBody>
          <a:bodyPr>
            <a:normAutofit/>
          </a:bodyPr>
          <a:lstStyle/>
          <a:p>
            <a:r>
              <a:rPr lang="en-GB" b="1" i="1" dirty="0"/>
              <a:t>FORASMUCH as N. and N. have consented together in holy wedlock, and have witnessed the same before God and this company, and thereto have given and pledged their troth either to other, and have declared the same by giving and receiving of a Ring, and by joining of hands; I pronounce that they be Man and Wife together, In the Name of the Father, and of the Son, and of the Holy Ghost. Amen.</a:t>
            </a:r>
            <a:endParaRPr lang="en-GB" dirty="0"/>
          </a:p>
        </p:txBody>
      </p:sp>
    </p:spTree>
    <p:extLst>
      <p:ext uri="{BB962C8B-B14F-4D97-AF65-F5344CB8AC3E}">
        <p14:creationId xmlns:p14="http://schemas.microsoft.com/office/powerpoint/2010/main" val="41034963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Solemnization of Marriage – BCP text</a:t>
            </a:r>
            <a:endParaRPr lang="en-GB" dirty="0"/>
          </a:p>
        </p:txBody>
      </p:sp>
      <p:sp>
        <p:nvSpPr>
          <p:cNvPr id="3" name="Content Placeholder 2"/>
          <p:cNvSpPr>
            <a:spLocks noGrp="1"/>
          </p:cNvSpPr>
          <p:nvPr>
            <p:ph idx="1"/>
          </p:nvPr>
        </p:nvSpPr>
        <p:spPr>
          <a:xfrm>
            <a:off x="1009442" y="1807361"/>
            <a:ext cx="7883037" cy="4789991"/>
          </a:xfrm>
        </p:spPr>
        <p:txBody>
          <a:bodyPr>
            <a:normAutofit lnSpcReduction="10000"/>
          </a:bodyPr>
          <a:lstStyle/>
          <a:p>
            <a:r>
              <a:rPr lang="en-GB" b="1" i="1" dirty="0"/>
              <a:t>O God, who by thy mighty power hast made all things of nothing; who also (after other things set in order) didst appoint, that out of man (created after thine own image and similitude) woman should take her beginning; and knitting them together, didst teach that it should never be lawful to put asunder those whom you by Matrimony hadst made one : O God, who hast consecrated the state of Matrimony to such an excellent mystery, that in it is signified and represented the spiritual marriage and unity betwixt Christ and his Church; look mercifully upon these they servants, that both this man may love his wife, according to thy Word, (As Christ did love his spouse the Church, who gave himself for it, loving and cherishing it even as his own flesh,) and also that this woman may be loving and amiable, faithful and obedient to her husband and in all quietness, sobriety and peace, be a follower of holy and godly matrons. O Lord, bless them both, and grant them to inherit thy everlasting kingdom; through Jesus Christ our Lord. Amen.</a:t>
            </a:r>
            <a:endParaRPr lang="en-GB" dirty="0"/>
          </a:p>
        </p:txBody>
      </p:sp>
    </p:spTree>
    <p:extLst>
      <p:ext uri="{BB962C8B-B14F-4D97-AF65-F5344CB8AC3E}">
        <p14:creationId xmlns:p14="http://schemas.microsoft.com/office/powerpoint/2010/main" val="22510945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Solemnization of Marriage – BCP text</a:t>
            </a:r>
            <a:endParaRPr lang="en-GB" dirty="0"/>
          </a:p>
        </p:txBody>
      </p:sp>
      <p:sp>
        <p:nvSpPr>
          <p:cNvPr id="3" name="Content Placeholder 2"/>
          <p:cNvSpPr>
            <a:spLocks noGrp="1"/>
          </p:cNvSpPr>
          <p:nvPr>
            <p:ph idx="1"/>
          </p:nvPr>
        </p:nvSpPr>
        <p:spPr>
          <a:xfrm>
            <a:off x="1009442" y="1807361"/>
            <a:ext cx="7883037" cy="4789991"/>
          </a:xfrm>
        </p:spPr>
        <p:txBody>
          <a:bodyPr>
            <a:normAutofit/>
          </a:bodyPr>
          <a:lstStyle/>
          <a:p>
            <a:r>
              <a:rPr lang="en-GB" b="1" i="1" dirty="0" smtClean="0"/>
              <a:t>Prayers</a:t>
            </a:r>
          </a:p>
          <a:p>
            <a:r>
              <a:rPr lang="en-GB" b="1" i="1" dirty="0" smtClean="0"/>
              <a:t>Alternative to the sermon</a:t>
            </a:r>
            <a:endParaRPr lang="en-GB" dirty="0"/>
          </a:p>
        </p:txBody>
      </p:sp>
    </p:spTree>
    <p:extLst>
      <p:ext uri="{BB962C8B-B14F-4D97-AF65-F5344CB8AC3E}">
        <p14:creationId xmlns:p14="http://schemas.microsoft.com/office/powerpoint/2010/main" val="10964526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72107485"/>
              </p:ext>
            </p:extLst>
          </p:nvPr>
        </p:nvGraphicFramePr>
        <p:xfrm>
          <a:off x="-36511" y="585750"/>
          <a:ext cx="9182087" cy="6264697"/>
        </p:xfrm>
        <a:graphic>
          <a:graphicData uri="http://schemas.openxmlformats.org/drawingml/2006/table">
            <a:tbl>
              <a:tblPr firstRow="1" firstCol="1" bandRow="1">
                <a:tableStyleId>{5C22544A-7EE6-4342-B048-85BDC9FD1C3A}</a:tableStyleId>
              </a:tblPr>
              <a:tblGrid>
                <a:gridCol w="9182087"/>
              </a:tblGrid>
              <a:tr h="6264697">
                <a:tc>
                  <a:txBody>
                    <a:bodyPr/>
                    <a:lstStyle/>
                    <a:p>
                      <a:pPr algn="ctr">
                        <a:lnSpc>
                          <a:spcPct val="115000"/>
                        </a:lnSpc>
                        <a:spcAft>
                          <a:spcPts val="1000"/>
                        </a:spcAft>
                      </a:pPr>
                      <a:r>
                        <a:rPr lang="en-GB" sz="1400" b="0" dirty="0" smtClean="0">
                          <a:effectLst/>
                        </a:rPr>
                        <a:t>We have come together in the presence of God, to witness the marriage of N and N, to ask his blessing on them, and to share in their joy. Our Lord Jesus Christ was himself a guest at a wedding in Cana of Galilee, and through his Spirit he is with us now.</a:t>
                      </a:r>
                    </a:p>
                    <a:p>
                      <a:pPr algn="ctr">
                        <a:lnSpc>
                          <a:spcPct val="115000"/>
                        </a:lnSpc>
                        <a:spcAft>
                          <a:spcPts val="1000"/>
                        </a:spcAft>
                      </a:pPr>
                      <a:r>
                        <a:rPr lang="en-GB" sz="1400" b="0" dirty="0" smtClean="0">
                          <a:effectLst/>
                        </a:rPr>
                        <a:t>The Scriptures teach that marriage is a gift of God in creation and means of his grace, a holy mystery in which man and woman become one flesh. It is God’s purpose that, as husband and wife give themselves to each other in love throughout their lives, they shall be united in that love as Christ is united with his Church.</a:t>
                      </a:r>
                    </a:p>
                    <a:p>
                      <a:pPr algn="ctr">
                        <a:lnSpc>
                          <a:spcPct val="115000"/>
                        </a:lnSpc>
                        <a:spcAft>
                          <a:spcPts val="1000"/>
                        </a:spcAft>
                      </a:pPr>
                      <a:r>
                        <a:rPr lang="en-GB" sz="1400" b="0" dirty="0" smtClean="0">
                          <a:effectLst/>
                        </a:rPr>
                        <a:t>Marriage is given, that husband and wife may comfort and help each other, living faithfully together in need and in plenty, in sorrow and in joy. It is given that, with delight and tenderness they may know each other in love, and, through the joy of their bodily union, may strengthen the union of their hearts and lives. It is given, that they may have children and be blessed in caring for them and bringing them up in accordance with God’s will, to his praise and glory.</a:t>
                      </a:r>
                    </a:p>
                    <a:p>
                      <a:pPr algn="ctr">
                        <a:lnSpc>
                          <a:spcPct val="115000"/>
                        </a:lnSpc>
                        <a:spcAft>
                          <a:spcPts val="1000"/>
                        </a:spcAft>
                      </a:pPr>
                      <a:r>
                        <a:rPr lang="en-GB" sz="1400" b="0" dirty="0" smtClean="0">
                          <a:effectLst/>
                        </a:rPr>
                        <a:t>In marriage husband and wife belong to each other, and they begin a new life together in the community. It is a way of life that all should honour; and it must not be undertaken carelessly, lightly, Or selfishly, but reverently, responsibly, and after serious thought.</a:t>
                      </a:r>
                    </a:p>
                    <a:p>
                      <a:pPr algn="ctr">
                        <a:lnSpc>
                          <a:spcPct val="115000"/>
                        </a:lnSpc>
                        <a:spcAft>
                          <a:spcPts val="1000"/>
                        </a:spcAft>
                      </a:pPr>
                      <a:r>
                        <a:rPr lang="en-GB" sz="1400" b="0" dirty="0" smtClean="0">
                          <a:effectLst/>
                        </a:rPr>
                        <a:t>This is the way of live, created and hallowed by God, that N and N are now to begin. They will each give their consent to the other; they will join hands and exchange solemn vows, and in token of this they will give and receive a ring.</a:t>
                      </a:r>
                    </a:p>
                    <a:p>
                      <a:pPr algn="ctr">
                        <a:lnSpc>
                          <a:spcPct val="115000"/>
                        </a:lnSpc>
                        <a:spcAft>
                          <a:spcPts val="1000"/>
                        </a:spcAft>
                      </a:pPr>
                      <a:r>
                        <a:rPr lang="en-GB" sz="1400" b="0" dirty="0" smtClean="0">
                          <a:effectLst/>
                        </a:rPr>
                        <a:t>Therefore, on this their wedding day we pray with them, that. Strengthened and guided by God, they may fulfil his purpose for the whole of their earthly life together.</a:t>
                      </a:r>
                    </a:p>
                    <a:p>
                      <a:pPr algn="ctr">
                        <a:lnSpc>
                          <a:spcPct val="115000"/>
                        </a:lnSpc>
                        <a:spcAft>
                          <a:spcPts val="1000"/>
                        </a:spcAft>
                      </a:pPr>
                      <a:r>
                        <a:rPr lang="en-GB" sz="1400" b="0" dirty="0" smtClean="0">
                          <a:effectLst/>
                        </a:rPr>
                        <a:t>But first I am required to ask anyone present who knows a reason why these persons may not lawfully marry, to declare</a:t>
                      </a:r>
                      <a:r>
                        <a:rPr lang="en-GB" sz="1400" b="0" baseline="0" dirty="0" smtClean="0">
                          <a:effectLst/>
                        </a:rPr>
                        <a:t> it now.</a:t>
                      </a:r>
                      <a:endParaRPr lang="en-GB" sz="1400" b="0" dirty="0">
                        <a:effectLst/>
                      </a:endParaRPr>
                    </a:p>
                  </a:txBody>
                  <a:tcPr marL="7226" marR="7226" marT="7226" marB="7226"/>
                </a:tc>
              </a:tr>
            </a:tbl>
          </a:graphicData>
        </a:graphic>
      </p:graphicFrame>
      <p:sp>
        <p:nvSpPr>
          <p:cNvPr id="6" name="Title 1"/>
          <p:cNvSpPr>
            <a:spLocks noGrp="1"/>
          </p:cNvSpPr>
          <p:nvPr>
            <p:ph type="title"/>
          </p:nvPr>
        </p:nvSpPr>
        <p:spPr>
          <a:xfrm>
            <a:off x="107504" y="-239140"/>
            <a:ext cx="7125113" cy="924475"/>
          </a:xfrm>
        </p:spPr>
        <p:txBody>
          <a:bodyPr/>
          <a:lstStyle/>
          <a:p>
            <a:r>
              <a:rPr lang="en-GB" sz="2000" b="1" dirty="0" smtClean="0">
                <a:solidFill>
                  <a:schemeClr val="bg1"/>
                </a:solidFill>
              </a:rPr>
              <a:t>ASB Marriage Service</a:t>
            </a:r>
            <a:endParaRPr lang="en-GB" sz="2000" b="1" dirty="0">
              <a:solidFill>
                <a:schemeClr val="bg1"/>
              </a:solidFill>
            </a:endParaRPr>
          </a:p>
        </p:txBody>
      </p:sp>
    </p:spTree>
    <p:extLst>
      <p:ext uri="{BB962C8B-B14F-4D97-AF65-F5344CB8AC3E}">
        <p14:creationId xmlns:p14="http://schemas.microsoft.com/office/powerpoint/2010/main" val="1243023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131699153"/>
              </p:ext>
            </p:extLst>
          </p:nvPr>
        </p:nvGraphicFramePr>
        <p:xfrm>
          <a:off x="0" y="585750"/>
          <a:ext cx="9144000" cy="6264697"/>
        </p:xfrm>
        <a:graphic>
          <a:graphicData uri="http://schemas.openxmlformats.org/drawingml/2006/table">
            <a:tbl>
              <a:tblPr firstRow="1" firstCol="1" bandRow="1">
                <a:tableStyleId>{5C22544A-7EE6-4342-B048-85BDC9FD1C3A}</a:tableStyleId>
              </a:tblPr>
              <a:tblGrid>
                <a:gridCol w="9144000"/>
              </a:tblGrid>
              <a:tr h="6264697">
                <a:tc>
                  <a:txBody>
                    <a:bodyPr/>
                    <a:lstStyle/>
                    <a:p>
                      <a:r>
                        <a:rPr lang="en-GB" sz="1500" b="0" kern="1200" dirty="0" smtClean="0">
                          <a:solidFill>
                            <a:schemeClr val="lt1"/>
                          </a:solidFill>
                          <a:effectLst/>
                          <a:latin typeface="+mn-lt"/>
                          <a:ea typeface="+mn-ea"/>
                          <a:cs typeface="+mn-cs"/>
                        </a:rPr>
                        <a:t>In the Presence of God, Father, Son and Holy Spirit we have come together to witness the marriage of N and N, to pray for God’s blessing on them, to share their joy and to celebrate their love.</a:t>
                      </a:r>
                    </a:p>
                    <a:p>
                      <a:endParaRPr lang="en-GB" sz="1500" b="0" kern="1200" dirty="0" smtClean="0">
                        <a:solidFill>
                          <a:schemeClr val="lt1"/>
                        </a:solidFill>
                        <a:effectLst/>
                        <a:latin typeface="+mn-lt"/>
                        <a:ea typeface="+mn-ea"/>
                        <a:cs typeface="+mn-cs"/>
                      </a:endParaRPr>
                    </a:p>
                    <a:p>
                      <a:r>
                        <a:rPr lang="en-GB" sz="1500" b="0" kern="1200" dirty="0" smtClean="0">
                          <a:solidFill>
                            <a:schemeClr val="lt1"/>
                          </a:solidFill>
                          <a:effectLst/>
                          <a:latin typeface="+mn-lt"/>
                          <a:ea typeface="+mn-ea"/>
                          <a:cs typeface="+mn-cs"/>
                        </a:rPr>
                        <a:t>Marriage is a gift of God in creation through which husband and wife may know the grace of God. It is given that as man and woman grow together in love and trust, they shall be united with one another in heart, body and mind, as Christ is united with his bride, the Church.</a:t>
                      </a:r>
                    </a:p>
                    <a:p>
                      <a:endParaRPr lang="en-GB" sz="1500" b="0" kern="1200" dirty="0" smtClean="0">
                        <a:solidFill>
                          <a:schemeClr val="lt1"/>
                        </a:solidFill>
                        <a:effectLst/>
                        <a:latin typeface="+mn-lt"/>
                        <a:ea typeface="+mn-ea"/>
                        <a:cs typeface="+mn-cs"/>
                      </a:endParaRPr>
                    </a:p>
                    <a:p>
                      <a:r>
                        <a:rPr lang="en-GB" sz="1500" b="0" kern="1200" dirty="0" smtClean="0">
                          <a:solidFill>
                            <a:schemeClr val="lt1"/>
                          </a:solidFill>
                          <a:effectLst/>
                          <a:latin typeface="+mn-lt"/>
                          <a:ea typeface="+mn-ea"/>
                          <a:cs typeface="+mn-cs"/>
                        </a:rPr>
                        <a:t>The gift of marriage brings husband and wife together in the delight and tenderness of sexual union and joyful commitment to the end of their lives. It is given as the foundation of family life in which children are [born and] nurtured and in which each member of the family, in good times and in band, may find strength, companionship and comfort. And grow to maturity in love.</a:t>
                      </a:r>
                    </a:p>
                    <a:p>
                      <a:endParaRPr lang="en-GB" sz="1500" b="0" kern="1200" dirty="0" smtClean="0">
                        <a:solidFill>
                          <a:schemeClr val="lt1"/>
                        </a:solidFill>
                        <a:effectLst/>
                        <a:latin typeface="+mn-lt"/>
                        <a:ea typeface="+mn-ea"/>
                        <a:cs typeface="+mn-cs"/>
                      </a:endParaRPr>
                    </a:p>
                    <a:p>
                      <a:r>
                        <a:rPr lang="en-GB" sz="1500" b="0" kern="1200" dirty="0" smtClean="0">
                          <a:solidFill>
                            <a:schemeClr val="lt1"/>
                          </a:solidFill>
                          <a:effectLst/>
                          <a:latin typeface="+mn-lt"/>
                          <a:ea typeface="+mn-ea"/>
                          <a:cs typeface="+mn-cs"/>
                        </a:rPr>
                        <a:t>Marriage is a way of life made holy by God, and blessed by the presence of our Lord Jesus Christ with those celebrating a wedding at Cana in Galilee. Marriage is a sign of unity and loyalty which all should uphold and honour. It enriches society and strengthens community. No one should enter into it lightly or selfishly but reverently and responsibly in the sight of almighty God.</a:t>
                      </a:r>
                    </a:p>
                    <a:p>
                      <a:endParaRPr lang="en-GB" sz="1500" b="0" kern="1200" dirty="0" smtClean="0">
                        <a:solidFill>
                          <a:schemeClr val="lt1"/>
                        </a:solidFill>
                        <a:effectLst/>
                        <a:latin typeface="+mn-lt"/>
                        <a:ea typeface="+mn-ea"/>
                        <a:cs typeface="+mn-cs"/>
                      </a:endParaRPr>
                    </a:p>
                    <a:p>
                      <a:r>
                        <a:rPr lang="en-GB" sz="1500" b="0" kern="1200" dirty="0" smtClean="0">
                          <a:solidFill>
                            <a:schemeClr val="lt1"/>
                          </a:solidFill>
                          <a:effectLst/>
                          <a:latin typeface="+mn-lt"/>
                          <a:ea typeface="+mn-ea"/>
                          <a:cs typeface="+mn-cs"/>
                        </a:rPr>
                        <a:t>N and N are now to enter this way of live. They will each give their consent to the other and make solemn vows, and in token of this they will [each] give and receive a ring. We pray with them that they Holy Spirit will guide and strengthen them. That they may fulfil God’s purposes for the whole of their earthly life together.</a:t>
                      </a:r>
                    </a:p>
                    <a:p>
                      <a:endParaRPr lang="en-GB" sz="1500" b="0" kern="1200" dirty="0" smtClean="0">
                        <a:solidFill>
                          <a:schemeClr val="lt1"/>
                        </a:solidFill>
                        <a:effectLst/>
                        <a:latin typeface="+mn-lt"/>
                        <a:ea typeface="+mn-ea"/>
                        <a:cs typeface="+mn-cs"/>
                      </a:endParaRPr>
                    </a:p>
                    <a:p>
                      <a:r>
                        <a:rPr lang="en-GB" sz="1500" b="0" kern="1200" dirty="0" smtClean="0">
                          <a:solidFill>
                            <a:schemeClr val="lt1"/>
                          </a:solidFill>
                          <a:effectLst/>
                          <a:latin typeface="+mn-lt"/>
                          <a:ea typeface="+mn-ea"/>
                          <a:cs typeface="+mn-cs"/>
                        </a:rPr>
                        <a:t>First I am required to ask anyone present who knows a reason why these persons may not lawfully marry, to declare it now.</a:t>
                      </a:r>
                      <a:endParaRPr lang="en-GB" sz="1500" b="0" dirty="0">
                        <a:effectLst/>
                      </a:endParaRPr>
                    </a:p>
                  </a:txBody>
                  <a:tcPr marL="7226" marR="7226" marT="7226" marB="7226"/>
                </a:tc>
              </a:tr>
            </a:tbl>
          </a:graphicData>
        </a:graphic>
      </p:graphicFrame>
      <p:sp>
        <p:nvSpPr>
          <p:cNvPr id="6" name="Title 1"/>
          <p:cNvSpPr>
            <a:spLocks noGrp="1"/>
          </p:cNvSpPr>
          <p:nvPr>
            <p:ph type="title"/>
          </p:nvPr>
        </p:nvSpPr>
        <p:spPr>
          <a:xfrm>
            <a:off x="107504" y="-239140"/>
            <a:ext cx="7125113" cy="924475"/>
          </a:xfrm>
        </p:spPr>
        <p:txBody>
          <a:bodyPr/>
          <a:lstStyle/>
          <a:p>
            <a:r>
              <a:rPr lang="en-GB" sz="2000" b="1" dirty="0" smtClean="0">
                <a:solidFill>
                  <a:schemeClr val="bg1"/>
                </a:solidFill>
              </a:rPr>
              <a:t>Common Worship Marriage Service</a:t>
            </a:r>
            <a:endParaRPr lang="en-GB" sz="2000" b="1" dirty="0">
              <a:solidFill>
                <a:schemeClr val="bg1"/>
              </a:solidFill>
            </a:endParaRPr>
          </a:p>
        </p:txBody>
      </p:sp>
    </p:spTree>
    <p:extLst>
      <p:ext uri="{BB962C8B-B14F-4D97-AF65-F5344CB8AC3E}">
        <p14:creationId xmlns:p14="http://schemas.microsoft.com/office/powerpoint/2010/main" val="27286478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Key Components of BCP Marriage Service</a:t>
            </a:r>
            <a:endParaRPr lang="en-GB" dirty="0"/>
          </a:p>
        </p:txBody>
      </p:sp>
      <p:sp>
        <p:nvSpPr>
          <p:cNvPr id="3" name="Content Placeholder 2"/>
          <p:cNvSpPr>
            <a:spLocks noGrp="1"/>
          </p:cNvSpPr>
          <p:nvPr>
            <p:ph idx="1"/>
          </p:nvPr>
        </p:nvSpPr>
        <p:spPr>
          <a:xfrm>
            <a:off x="323528" y="2132856"/>
            <a:ext cx="7811027" cy="4285935"/>
          </a:xfrm>
        </p:spPr>
        <p:txBody>
          <a:bodyPr>
            <a:normAutofit/>
          </a:bodyPr>
          <a:lstStyle/>
          <a:p>
            <a:r>
              <a:rPr lang="en-GB" sz="2000" b="1" dirty="0" smtClean="0"/>
              <a:t>Children </a:t>
            </a:r>
            <a:r>
              <a:rPr lang="en-GB" sz="1600" dirty="0" smtClean="0"/>
              <a:t>(</a:t>
            </a:r>
            <a:r>
              <a:rPr lang="en-GB" sz="1600" i="1" dirty="0"/>
              <a:t>First, It was ordained for the procreation of children, to be brought up in the fear and nurture of the Lord, and to the praise of his holy Name</a:t>
            </a:r>
            <a:r>
              <a:rPr lang="en-GB" sz="1600" i="1" dirty="0" smtClean="0"/>
              <a:t>.)</a:t>
            </a:r>
            <a:endParaRPr lang="en-GB" sz="1600" dirty="0"/>
          </a:p>
          <a:p>
            <a:endParaRPr lang="en-GB" dirty="0" smtClean="0"/>
          </a:p>
          <a:p>
            <a:r>
              <a:rPr lang="en-GB" sz="2000" b="1" dirty="0" smtClean="0"/>
              <a:t>Chastity</a:t>
            </a:r>
            <a:r>
              <a:rPr lang="en-GB" dirty="0" smtClean="0"/>
              <a:t> </a:t>
            </a:r>
            <a:r>
              <a:rPr lang="en-GB" sz="1600" dirty="0" smtClean="0"/>
              <a:t>(</a:t>
            </a:r>
            <a:r>
              <a:rPr lang="en-GB" sz="1600" i="1" dirty="0"/>
              <a:t>Secondly, It was ordained for a remedy against sin, and to avoid fornication; that such persons as have not the gift of continency might marry, and keep themselves undefiled members of Christ’s body</a:t>
            </a:r>
            <a:r>
              <a:rPr lang="en-GB" sz="1600" i="1" dirty="0" smtClean="0"/>
              <a:t>.)</a:t>
            </a:r>
            <a:endParaRPr lang="en-GB" sz="1600" dirty="0"/>
          </a:p>
          <a:p>
            <a:endParaRPr lang="en-GB" dirty="0" smtClean="0"/>
          </a:p>
          <a:p>
            <a:r>
              <a:rPr lang="en-GB" sz="2200" b="1" dirty="0" smtClean="0"/>
              <a:t>Companionship</a:t>
            </a:r>
            <a:r>
              <a:rPr lang="en-GB" dirty="0" smtClean="0"/>
              <a:t> </a:t>
            </a:r>
            <a:r>
              <a:rPr lang="en-GB" sz="1700" dirty="0" smtClean="0"/>
              <a:t>(</a:t>
            </a:r>
            <a:r>
              <a:rPr lang="en-GB" sz="1700" i="1" dirty="0"/>
              <a:t>Thirdly, It was ordained for the mutual society, help, and comfort, that the one ought to have of the other, both in prosperity and adversity. Into which holy estate these two persons present come now to be joined</a:t>
            </a:r>
            <a:r>
              <a:rPr lang="en-GB" sz="1700" i="1" dirty="0" smtClean="0"/>
              <a:t>.)</a:t>
            </a:r>
            <a:endParaRPr lang="en-GB" sz="1700" dirty="0"/>
          </a:p>
          <a:p>
            <a:endParaRPr lang="en-GB" dirty="0"/>
          </a:p>
        </p:txBody>
      </p:sp>
    </p:spTree>
    <p:extLst>
      <p:ext uri="{BB962C8B-B14F-4D97-AF65-F5344CB8AC3E}">
        <p14:creationId xmlns:p14="http://schemas.microsoft.com/office/powerpoint/2010/main" val="21891581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Marriage and the Bible – biblical teaching on marriage</a:t>
            </a:r>
            <a:endParaRPr lang="en-GB" dirty="0"/>
          </a:p>
        </p:txBody>
      </p:sp>
      <p:sp>
        <p:nvSpPr>
          <p:cNvPr id="5" name="Oval 4"/>
          <p:cNvSpPr/>
          <p:nvPr/>
        </p:nvSpPr>
        <p:spPr>
          <a:xfrm>
            <a:off x="14549" y="2420888"/>
            <a:ext cx="3405323" cy="18722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children</a:t>
            </a:r>
            <a:endParaRPr lang="en-GB" b="1" dirty="0"/>
          </a:p>
        </p:txBody>
      </p:sp>
      <p:sp>
        <p:nvSpPr>
          <p:cNvPr id="6" name="Oval 5"/>
          <p:cNvSpPr/>
          <p:nvPr/>
        </p:nvSpPr>
        <p:spPr>
          <a:xfrm>
            <a:off x="2816842" y="3501008"/>
            <a:ext cx="3456384" cy="18976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confession</a:t>
            </a:r>
            <a:endParaRPr lang="en-GB" b="1" dirty="0"/>
          </a:p>
        </p:txBody>
      </p:sp>
      <p:sp>
        <p:nvSpPr>
          <p:cNvPr id="7" name="Oval 6"/>
          <p:cNvSpPr/>
          <p:nvPr/>
        </p:nvSpPr>
        <p:spPr>
          <a:xfrm>
            <a:off x="14549" y="4797152"/>
            <a:ext cx="3672408" cy="16816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companionship</a:t>
            </a:r>
            <a:endParaRPr lang="en-GB" b="1" dirty="0"/>
          </a:p>
        </p:txBody>
      </p:sp>
      <p:sp>
        <p:nvSpPr>
          <p:cNvPr id="8" name="Oval 7"/>
          <p:cNvSpPr/>
          <p:nvPr/>
        </p:nvSpPr>
        <p:spPr>
          <a:xfrm>
            <a:off x="5298856" y="4827984"/>
            <a:ext cx="3672408" cy="16816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communion</a:t>
            </a:r>
            <a:endParaRPr lang="en-GB" b="1" dirty="0"/>
          </a:p>
        </p:txBody>
      </p:sp>
      <p:sp>
        <p:nvSpPr>
          <p:cNvPr id="9" name="Oval 8"/>
          <p:cNvSpPr/>
          <p:nvPr/>
        </p:nvSpPr>
        <p:spPr>
          <a:xfrm>
            <a:off x="5269818" y="2204864"/>
            <a:ext cx="3707904" cy="1824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complementarity</a:t>
            </a:r>
            <a:endParaRPr lang="en-GB" b="1" dirty="0"/>
          </a:p>
        </p:txBody>
      </p:sp>
    </p:spTree>
    <p:extLst>
      <p:ext uri="{BB962C8B-B14F-4D97-AF65-F5344CB8AC3E}">
        <p14:creationId xmlns:p14="http://schemas.microsoft.com/office/powerpoint/2010/main" val="16990065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2895"/>
            <a:ext cx="9036496" cy="504056"/>
          </a:xfrm>
        </p:spPr>
        <p:txBody>
          <a:bodyPr/>
          <a:lstStyle/>
          <a:p>
            <a:r>
              <a:rPr lang="en-GB" sz="2000" dirty="0">
                <a:solidFill>
                  <a:schemeClr val="bg1"/>
                </a:solidFill>
              </a:rPr>
              <a:t>Some </a:t>
            </a:r>
            <a:r>
              <a:rPr lang="en-GB" sz="2000" dirty="0" smtClean="0">
                <a:solidFill>
                  <a:schemeClr val="bg1"/>
                </a:solidFill>
              </a:rPr>
              <a:t>questions </a:t>
            </a:r>
            <a:r>
              <a:rPr lang="en-GB" sz="2000" dirty="0">
                <a:solidFill>
                  <a:schemeClr val="bg1"/>
                </a:solidFill>
              </a:rPr>
              <a:t>raised by the BCP Marriage Service</a:t>
            </a:r>
          </a:p>
        </p:txBody>
      </p:sp>
      <p:sp>
        <p:nvSpPr>
          <p:cNvPr id="3" name="Content Placeholder 2"/>
          <p:cNvSpPr>
            <a:spLocks noGrp="1"/>
          </p:cNvSpPr>
          <p:nvPr>
            <p:ph idx="1"/>
          </p:nvPr>
        </p:nvSpPr>
        <p:spPr>
          <a:xfrm>
            <a:off x="0" y="620688"/>
            <a:ext cx="9036496" cy="6048671"/>
          </a:xfrm>
        </p:spPr>
        <p:txBody>
          <a:bodyPr>
            <a:noAutofit/>
          </a:bodyPr>
          <a:lstStyle/>
          <a:p>
            <a:pPr>
              <a:buAutoNum type="arabicPeriod"/>
            </a:pPr>
            <a:r>
              <a:rPr lang="en-GB" sz="1600" dirty="0" smtClean="0"/>
              <a:t>Is </a:t>
            </a:r>
            <a:r>
              <a:rPr lang="en-GB" sz="1600" dirty="0"/>
              <a:t>it possible to envisage </a:t>
            </a:r>
            <a:r>
              <a:rPr lang="en-GB" sz="1600" dirty="0" smtClean="0"/>
              <a:t>the </a:t>
            </a:r>
            <a:r>
              <a:rPr lang="en-GB" sz="1600" dirty="0"/>
              <a:t>view of marriage which is expounded in the BCP </a:t>
            </a:r>
            <a:r>
              <a:rPr lang="en-GB" sz="1600" dirty="0" smtClean="0"/>
              <a:t>could </a:t>
            </a:r>
            <a:r>
              <a:rPr lang="en-GB" sz="1600" dirty="0"/>
              <a:t>be applied to same sex marriage today? Would it be possible for a same sex couple to manifest the parabolic/mystery nature of marriage? </a:t>
            </a:r>
            <a:endParaRPr lang="en-GB" sz="1600" dirty="0" smtClean="0"/>
          </a:p>
          <a:p>
            <a:pPr>
              <a:buAutoNum type="arabicPeriod"/>
            </a:pPr>
            <a:r>
              <a:rPr lang="en-GB" sz="1600" dirty="0" smtClean="0"/>
              <a:t>Is </a:t>
            </a:r>
            <a:r>
              <a:rPr lang="en-GB" sz="1600" dirty="0"/>
              <a:t>there a way to square </a:t>
            </a:r>
            <a:r>
              <a:rPr lang="en-GB" sz="1600" dirty="0" smtClean="0"/>
              <a:t>the BCP liturgy and a </a:t>
            </a:r>
            <a:r>
              <a:rPr lang="en-GB" sz="1600" dirty="0"/>
              <a:t>21</a:t>
            </a:r>
            <a:r>
              <a:rPr lang="en-GB" sz="1600" baseline="30000" dirty="0"/>
              <a:t>st</a:t>
            </a:r>
            <a:r>
              <a:rPr lang="en-GB" sz="1600" dirty="0"/>
              <a:t> </a:t>
            </a:r>
            <a:r>
              <a:rPr lang="en-GB" sz="1600" dirty="0" smtClean="0"/>
              <a:t>C </a:t>
            </a:r>
            <a:r>
              <a:rPr lang="en-GB" sz="1600" dirty="0"/>
              <a:t>view that </a:t>
            </a:r>
            <a:r>
              <a:rPr lang="en-GB" sz="1600" dirty="0" smtClean="0"/>
              <a:t>SSM </a:t>
            </a:r>
            <a:r>
              <a:rPr lang="en-GB" sz="1600" dirty="0"/>
              <a:t>is </a:t>
            </a:r>
            <a:r>
              <a:rPr lang="en-GB" sz="1600" dirty="0" smtClean="0"/>
              <a:t>acceptable </a:t>
            </a:r>
            <a:r>
              <a:rPr lang="en-GB" sz="1600" dirty="0"/>
              <a:t>in the sight of God? Should teaching about modern marriage place a greater emphasis on a Christian </a:t>
            </a:r>
            <a:r>
              <a:rPr lang="en-GB" sz="1600" dirty="0" smtClean="0"/>
              <a:t>marriage </a:t>
            </a:r>
            <a:r>
              <a:rPr lang="en-GB" sz="1600" dirty="0"/>
              <a:t>as the place for child birth and childrearing</a:t>
            </a:r>
            <a:r>
              <a:rPr lang="en-GB" sz="1600" dirty="0" smtClean="0"/>
              <a:t>?</a:t>
            </a:r>
          </a:p>
          <a:p>
            <a:pPr>
              <a:buFont typeface="Wingdings 2" charset="2"/>
              <a:buAutoNum type="arabicPeriod"/>
            </a:pPr>
            <a:r>
              <a:rPr lang="en-GB" sz="1600" dirty="0"/>
              <a:t>Given the mobility of a modern congregation </a:t>
            </a:r>
            <a:r>
              <a:rPr lang="en-GB" sz="1600" dirty="0" smtClean="0"/>
              <a:t>how </a:t>
            </a:r>
            <a:r>
              <a:rPr lang="en-GB" sz="1600" dirty="0"/>
              <a:t>do we ensure the public attestation of a marriage happens and how do we ensure that marriage is in the presence of and to some extent accountable to the community in which the couple are to live?</a:t>
            </a:r>
          </a:p>
          <a:p>
            <a:pPr>
              <a:buAutoNum type="arabicPeriod"/>
            </a:pPr>
            <a:r>
              <a:rPr lang="en-GB" sz="1600" dirty="0" smtClean="0"/>
              <a:t>Should </a:t>
            </a:r>
            <a:r>
              <a:rPr lang="en-GB" sz="1600" dirty="0"/>
              <a:t>modern marriage abandon the publication of Banns given that they perform very little function today and other means might be used to attest to the appropriateness of the couple being married</a:t>
            </a:r>
            <a:r>
              <a:rPr lang="en-GB" sz="1600" dirty="0" smtClean="0"/>
              <a:t>?</a:t>
            </a:r>
          </a:p>
          <a:p>
            <a:pPr>
              <a:buAutoNum type="arabicPeriod"/>
            </a:pPr>
            <a:r>
              <a:rPr lang="en-GB" sz="1600" dirty="0"/>
              <a:t>How can we ensure that Confession and Celebration are a continuing part of the Marriage Service, particularly given the complexities of modern living and post-Christian background of the prevailing culture?  Should there be a revival celebration of Holy Communion in modern marriage services or perhaps some other act of confession at the start of the service? </a:t>
            </a:r>
            <a:endParaRPr lang="en-GB" sz="1600" dirty="0" smtClean="0"/>
          </a:p>
          <a:p>
            <a:pPr>
              <a:buAutoNum type="arabicPeriod"/>
            </a:pPr>
            <a:r>
              <a:rPr lang="en-GB" sz="1600" dirty="0"/>
              <a:t>Is “giving a way” a quaint custom which is no longer relevant given that dowries are not paid and property is no longer transferred? </a:t>
            </a:r>
            <a:endParaRPr lang="en-GB" sz="1600" dirty="0" smtClean="0"/>
          </a:p>
          <a:p>
            <a:pPr>
              <a:buAutoNum type="arabicPeriod"/>
            </a:pPr>
            <a:r>
              <a:rPr lang="en-GB" sz="1600" dirty="0"/>
              <a:t>Can we still say that the BCP Marriage Service is the official liturgy and doctrine of the Church of England given that it is largely not used</a:t>
            </a:r>
            <a:r>
              <a:rPr lang="en-GB" sz="1600" dirty="0" smtClean="0"/>
              <a:t>?</a:t>
            </a:r>
            <a:endParaRPr lang="en-GB" sz="1600" dirty="0"/>
          </a:p>
        </p:txBody>
      </p:sp>
    </p:spTree>
    <p:extLst>
      <p:ext uri="{BB962C8B-B14F-4D97-AF65-F5344CB8AC3E}">
        <p14:creationId xmlns:p14="http://schemas.microsoft.com/office/powerpoint/2010/main" val="2900314861"/>
      </p:ext>
    </p:extLst>
  </p:cSld>
  <p:clrMapOvr>
    <a:masterClrMapping/>
  </p:clrMapOvr>
  <p:timing>
    <p:tnLst>
      <p:par>
        <p:cTn id="1" dur="indefinite" restart="never" nodeType="tmRoot"/>
      </p:par>
    </p:tnLst>
  </p:timing>
</p:sld>
</file>

<file path=ppt/theme/theme1.xml><?xml version="1.0" encoding="utf-8"?>
<a:theme xmlns:a="http://schemas.openxmlformats.org/drawingml/2006/main" name="Summer">
  <a:themeElements>
    <a:clrScheme name="Summer">
      <a:dk1>
        <a:sysClr val="windowText" lastClr="000000"/>
      </a:dk1>
      <a:lt1>
        <a:sysClr val="window" lastClr="FFFFFF"/>
      </a:lt1>
      <a:dk2>
        <a:srgbClr val="E89117"/>
      </a:dk2>
      <a:lt2>
        <a:srgbClr val="FEDD78"/>
      </a:lt2>
      <a:accent1>
        <a:srgbClr val="A1B633"/>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Summ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umm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7000"/>
                <a:shade val="80000"/>
                <a:hueMod val="110000"/>
                <a:satMod val="120000"/>
              </a:schemeClr>
            </a:gs>
            <a:gs pos="100000">
              <a:schemeClr val="phClr">
                <a:shade val="60000"/>
                <a:hueMod val="40000"/>
                <a:satMod val="120000"/>
                <a:lumMod val="103000"/>
              </a:schemeClr>
            </a:gs>
          </a:gsLst>
          <a:lin ang="5400000" scaled="1"/>
        </a:gradFill>
        <a:gradFill rotWithShape="1">
          <a:gsLst>
            <a:gs pos="0">
              <a:schemeClr val="phClr">
                <a:tint val="97000"/>
                <a:shade val="80000"/>
                <a:hueMod val="110000"/>
                <a:satMod val="130000"/>
                <a:lumMod val="100000"/>
              </a:schemeClr>
            </a:gs>
            <a:gs pos="100000">
              <a:schemeClr val="phClr">
                <a:shade val="60000"/>
                <a:hueMod val="40000"/>
                <a:satMod val="120000"/>
                <a:lumMod val="103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TC101972873[[fn=Summer]]</Template>
  <TotalTime>170</TotalTime>
  <Words>3561</Words>
  <Application>Microsoft Office PowerPoint</Application>
  <PresentationFormat>On-screen Show (4:3)</PresentationFormat>
  <Paragraphs>149</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Summer</vt:lpstr>
      <vt:lpstr>Marriage and the Church of England</vt:lpstr>
      <vt:lpstr>Marriage and the Church of England – the official position</vt:lpstr>
      <vt:lpstr>Marriage and the Church of England – the official position</vt:lpstr>
      <vt:lpstr>Marriage and the Church of England – the official position</vt:lpstr>
      <vt:lpstr>Marriage and the Bible – biblical teaching on marriage</vt:lpstr>
      <vt:lpstr>Marriage and the Bible – biblical teaching on marriage</vt:lpstr>
      <vt:lpstr>Marriage and the Bible – biblical teaching on marriage</vt:lpstr>
      <vt:lpstr>Marriage and the Bible – why did God make marriage?</vt:lpstr>
      <vt:lpstr>Marriage and the Church of England Liturgy</vt:lpstr>
      <vt:lpstr>Marriage and the Church of England Liturgy</vt:lpstr>
      <vt:lpstr>The Solemnization of Marriage – BCP text</vt:lpstr>
      <vt:lpstr>The Solemnization of Marriage – BCP text</vt:lpstr>
      <vt:lpstr>The Solemnization of Marriage – BCP text</vt:lpstr>
      <vt:lpstr>The Solemnization of Marriage – BCP text</vt:lpstr>
      <vt:lpstr>The Solemnization of Marriage – BCP text</vt:lpstr>
      <vt:lpstr>The Solemnization of Marriage – BCP text</vt:lpstr>
      <vt:lpstr>The Solemnization of Marriage – BCP text</vt:lpstr>
      <vt:lpstr>The Solemnization of Marriage – BCP text</vt:lpstr>
      <vt:lpstr>The Solemnization of Marriage – BCP text</vt:lpstr>
      <vt:lpstr>The Solemnization of Marriage – BCP text</vt:lpstr>
      <vt:lpstr>The Solemnization of Marriage – BCP text</vt:lpstr>
      <vt:lpstr>The Solemnization of Marriage – BCP text</vt:lpstr>
      <vt:lpstr>The Solemnization of Marriage – BCP text</vt:lpstr>
      <vt:lpstr>The Solemnization of Marriage – BCP text</vt:lpstr>
      <vt:lpstr>The Solemnization of Marriage – BCP text</vt:lpstr>
      <vt:lpstr>The Solemnization of Marriage – BCP text</vt:lpstr>
      <vt:lpstr>The Solemnization of Marriage – BCP text</vt:lpstr>
      <vt:lpstr>The Solemnization of Marriage – BCP text</vt:lpstr>
      <vt:lpstr>The Solemnization of Marriage – BCP text</vt:lpstr>
      <vt:lpstr>The Solemnization of Marriage – BCP text</vt:lpstr>
      <vt:lpstr>ASB Marriage Service</vt:lpstr>
      <vt:lpstr>Common Worship Marriage Service</vt:lpstr>
      <vt:lpstr>Key Components of BCP Marriage Service</vt:lpstr>
      <vt:lpstr>Marriage and the Bible – biblical teaching on marriage</vt:lpstr>
      <vt:lpstr>Some questions raised by the BCP Marriage Service</vt:lpstr>
    </vt:vector>
  </TitlesOfParts>
  <Company>Wyckiffe Hall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Simon</dc:creator>
  <cp:lastModifiedBy>Simon</cp:lastModifiedBy>
  <cp:revision>10</cp:revision>
  <dcterms:created xsi:type="dcterms:W3CDTF">2014-09-01T11:56:09Z</dcterms:created>
  <dcterms:modified xsi:type="dcterms:W3CDTF">2014-09-01T14:46:43Z</dcterms:modified>
</cp:coreProperties>
</file>